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Sales Insight Assistant" id="{7859A7E1-8A10-466E-BE23-DA496911EC51}">
          <p14:sldIdLst>
            <p14:sldId id="2561"/>
          </p14:sldIdLst>
        </p14:section>
        <p14:section name="Overview" id="{225A0F2E-B4EC-4097-9322-35B91FF4F667}">
          <p14:sldIdLst>
            <p14:sldId id="2562"/>
            <p14:sldId id="2563"/>
          </p14:sldIdLst>
        </p14:section>
        <p14:section name="Problem Statement" id="{EA4016B0-6E54-40EF-9424-D4E5B8E0ADC0}">
          <p14:sldIdLst>
            <p14:sldId id="2564"/>
            <p14:sldId id="2565"/>
          </p14:sldIdLst>
        </p14:section>
        <p14:section name="Solution Description" id="{2A51BB10-0378-4F8F-88B6-694A90B3C28B}">
          <p14:sldIdLst>
            <p14:sldId id="2566"/>
            <p14:sldId id="2567"/>
          </p14:sldIdLst>
        </p14:section>
        <p14:section name="Technical Architecture" id="{93F50DA0-BA2F-4EC1-AC0D-109B0F85CE95}">
          <p14:sldIdLst>
            <p14:sldId id="2568"/>
            <p14:sldId id="2569"/>
          </p14:sldIdLst>
        </p14:section>
        <p14:section name="Technology Stack" id="{9743F427-BCF5-40E7-9C3B-F4374F3ECD0B}">
          <p14:sldIdLst>
            <p14:sldId id="2570"/>
            <p14:sldId id="2571"/>
          </p14:sldIdLst>
        </p14:section>
        <p14:section name="Demo Walkthrough" id="{F65AC5D4-F60A-4CE4-AA11-7282417D336B}">
          <p14:sldIdLst>
            <p14:sldId id="2572"/>
            <p14:sldId id="2573"/>
          </p14:sldIdLst>
        </p14:section>
        <p14:section name="Use Case Scenario" id="{E23B5B32-4B60-478A-BCBB-FD7FABC1D8AE}">
          <p14:sldIdLst>
            <p14:sldId id="2574"/>
            <p14:sldId id="2575"/>
          </p14:sldIdLst>
        </p14:section>
        <p14:section name="Contributors" id="{D4530EEF-95F8-4C73-847A-1B8B96231D35}">
          <p14:sldIdLst>
            <p14:sldId id="2576"/>
            <p14:sldId id="25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39CC42-518B-4C4D-B512-FCEF496134CC}" v="20" dt="2025-09-08T06:36:40.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FBE84D-8EEF-4F9B-B393-78574E2B160D}" type="datetimeFigureOut">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74ABE-6EDE-42F9-90B9-990B40F47A27}" type="slidenum">
              <a:t>‹#›</a:t>
            </a:fld>
            <a:endParaRPr lang="en-US"/>
          </a:p>
        </p:txBody>
      </p:sp>
    </p:spTree>
    <p:extLst>
      <p:ext uri="{BB962C8B-B14F-4D97-AF65-F5344CB8AC3E}">
        <p14:creationId xmlns:p14="http://schemas.microsoft.com/office/powerpoint/2010/main" val="3140887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43F6B219-A8EC-4494-9156-9F97E2D7E5B5}" type="slidenum">
              <a:t>1</a:t>
            </a:fld>
            <a:endParaRPr lang="en-US"/>
          </a:p>
        </p:txBody>
      </p:sp>
    </p:spTree>
    <p:extLst>
      <p:ext uri="{BB962C8B-B14F-4D97-AF65-F5344CB8AC3E}">
        <p14:creationId xmlns:p14="http://schemas.microsoft.com/office/powerpoint/2010/main" val="10043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Libraries Used</a:t>
            </a:r>
          </a:p>
        </p:txBody>
      </p:sp>
      <p:sp>
        <p:nvSpPr>
          <p:cNvPr id="4" name="Slide Number Placeholder 3"/>
          <p:cNvSpPr>
            <a:spLocks noGrp="1"/>
          </p:cNvSpPr>
          <p:nvPr>
            <p:ph type="sldNum" sz="quarter" idx="5"/>
          </p:nvPr>
        </p:nvSpPr>
        <p:spPr/>
        <p:txBody>
          <a:bodyPr/>
          <a:lstStyle/>
          <a:p>
            <a:fld id="{43F6B219-A8EC-4494-9156-9F97E2D7E5B5}" type="slidenum">
              <a:t>10</a:t>
            </a:fld>
            <a:endParaRPr lang="en-US"/>
          </a:p>
        </p:txBody>
      </p:sp>
    </p:spTree>
    <p:extLst>
      <p:ext uri="{BB962C8B-B14F-4D97-AF65-F5344CB8AC3E}">
        <p14:creationId xmlns:p14="http://schemas.microsoft.com/office/powerpoint/2010/main" val="4230973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assistant leverages several Python libraries: pandas for data manipulation, matplotlib and seaborn for visualizations, streamlit for dashboard UI, openai for ChatGPT integration, requests for API communication, fastapi for serving local models, and uvicorn for running the FastAPI server. These libraries provide robust functionality and seamless integration for building intelligent data applications.</a:t>
            </a:r>
          </a:p>
        </p:txBody>
      </p:sp>
      <p:sp>
        <p:nvSpPr>
          <p:cNvPr id="4" name="Slide Number Placeholder 3"/>
          <p:cNvSpPr>
            <a:spLocks noGrp="1"/>
          </p:cNvSpPr>
          <p:nvPr>
            <p:ph type="sldNum" sz="quarter" idx="5"/>
          </p:nvPr>
        </p:nvSpPr>
        <p:spPr/>
        <p:txBody>
          <a:bodyPr/>
          <a:lstStyle/>
          <a:p>
            <a:fld id="{43F6B219-A8EC-4494-9156-9F97E2D7E5B5}" type="slidenum">
              <a:t>11</a:t>
            </a:fld>
            <a:endParaRPr lang="en-US"/>
          </a:p>
        </p:txBody>
      </p:sp>
    </p:spTree>
    <p:extLst>
      <p:ext uri="{BB962C8B-B14F-4D97-AF65-F5344CB8AC3E}">
        <p14:creationId xmlns:p14="http://schemas.microsoft.com/office/powerpoint/2010/main" val="313810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Step-by-Step Interaction</a:t>
            </a:r>
          </a:p>
        </p:txBody>
      </p:sp>
      <p:sp>
        <p:nvSpPr>
          <p:cNvPr id="4" name="Slide Number Placeholder 3"/>
          <p:cNvSpPr>
            <a:spLocks noGrp="1"/>
          </p:cNvSpPr>
          <p:nvPr>
            <p:ph type="sldNum" sz="quarter" idx="5"/>
          </p:nvPr>
        </p:nvSpPr>
        <p:spPr/>
        <p:txBody>
          <a:bodyPr/>
          <a:lstStyle/>
          <a:p>
            <a:fld id="{43F6B219-A8EC-4494-9156-9F97E2D7E5B5}" type="slidenum">
              <a:t>12</a:t>
            </a:fld>
            <a:endParaRPr lang="en-US"/>
          </a:p>
        </p:txBody>
      </p:sp>
    </p:spTree>
    <p:extLst>
      <p:ext uri="{BB962C8B-B14F-4D97-AF65-F5344CB8AC3E}">
        <p14:creationId xmlns:p14="http://schemas.microsoft.com/office/powerpoint/2010/main" val="2994642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Users interact with the assistant through the following steps: 1) Launch the Streamlit dashboard, 2) Upload a sales CSV file, 3) Apply filters for region, category, and date range, 4) View total revenue and top categories via dynamic charts, 5) Ask questions like 'What are seasonal trends?' in natural language, and 6) Receive AI-generated insights from ChatGPT or the local model. This walkthrough demonstrates the assistant’s ease of use and powerful capabilities.</a:t>
            </a:r>
          </a:p>
        </p:txBody>
      </p:sp>
      <p:sp>
        <p:nvSpPr>
          <p:cNvPr id="4" name="Slide Number Placeholder 3"/>
          <p:cNvSpPr>
            <a:spLocks noGrp="1"/>
          </p:cNvSpPr>
          <p:nvPr>
            <p:ph type="sldNum" sz="quarter" idx="5"/>
          </p:nvPr>
        </p:nvSpPr>
        <p:spPr/>
        <p:txBody>
          <a:bodyPr/>
          <a:lstStyle/>
          <a:p>
            <a:fld id="{43F6B219-A8EC-4494-9156-9F97E2D7E5B5}" type="slidenum">
              <a:t>13</a:t>
            </a:fld>
            <a:endParaRPr lang="en-US"/>
          </a:p>
        </p:txBody>
      </p:sp>
    </p:spTree>
    <p:extLst>
      <p:ext uri="{BB962C8B-B14F-4D97-AF65-F5344CB8AC3E}">
        <p14:creationId xmlns:p14="http://schemas.microsoft.com/office/powerpoint/2010/main" val="2862121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Sales Manager Strategy Planning</a:t>
            </a:r>
          </a:p>
        </p:txBody>
      </p:sp>
      <p:sp>
        <p:nvSpPr>
          <p:cNvPr id="4" name="Slide Number Placeholder 3"/>
          <p:cNvSpPr>
            <a:spLocks noGrp="1"/>
          </p:cNvSpPr>
          <p:nvPr>
            <p:ph type="sldNum" sz="quarter" idx="5"/>
          </p:nvPr>
        </p:nvSpPr>
        <p:spPr/>
        <p:txBody>
          <a:bodyPr/>
          <a:lstStyle/>
          <a:p>
            <a:fld id="{43F6B219-A8EC-4494-9156-9F97E2D7E5B5}" type="slidenum">
              <a:t>14</a:t>
            </a:fld>
            <a:endParaRPr lang="en-US"/>
          </a:p>
        </p:txBody>
      </p:sp>
    </p:spTree>
    <p:extLst>
      <p:ext uri="{BB962C8B-B14F-4D97-AF65-F5344CB8AC3E}">
        <p14:creationId xmlns:p14="http://schemas.microsoft.com/office/powerpoint/2010/main" val="2458060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regional sales manager uploads quarterly sales data and filters by region and category. The assistant identifies underperforming areas using visualizations. The manager then asks ChatGPT for improvement strategies. The assistant suggests targeted promotions and inventory adjustments. This use case illustrates how the assistant enables data-driven decision-making and strategic planning.</a:t>
            </a:r>
          </a:p>
        </p:txBody>
      </p:sp>
      <p:sp>
        <p:nvSpPr>
          <p:cNvPr id="4" name="Slide Number Placeholder 3"/>
          <p:cNvSpPr>
            <a:spLocks noGrp="1"/>
          </p:cNvSpPr>
          <p:nvPr>
            <p:ph type="sldNum" sz="quarter" idx="5"/>
          </p:nvPr>
        </p:nvSpPr>
        <p:spPr/>
        <p:txBody>
          <a:bodyPr/>
          <a:lstStyle/>
          <a:p>
            <a:fld id="{43F6B219-A8EC-4494-9156-9F97E2D7E5B5}" type="slidenum">
              <a:t>15</a:t>
            </a:fld>
            <a:endParaRPr lang="en-US"/>
          </a:p>
        </p:txBody>
      </p:sp>
    </p:spTree>
    <p:extLst>
      <p:ext uri="{BB962C8B-B14F-4D97-AF65-F5344CB8AC3E}">
        <p14:creationId xmlns:p14="http://schemas.microsoft.com/office/powerpoint/2010/main" val="3904728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Team</a:t>
            </a:r>
          </a:p>
        </p:txBody>
      </p:sp>
      <p:sp>
        <p:nvSpPr>
          <p:cNvPr id="4" name="Slide Number Placeholder 3"/>
          <p:cNvSpPr>
            <a:spLocks noGrp="1"/>
          </p:cNvSpPr>
          <p:nvPr>
            <p:ph type="sldNum" sz="quarter" idx="5"/>
          </p:nvPr>
        </p:nvSpPr>
        <p:spPr/>
        <p:txBody>
          <a:bodyPr/>
          <a:lstStyle/>
          <a:p>
            <a:fld id="{43F6B219-A8EC-4494-9156-9F97E2D7E5B5}" type="slidenum">
              <a:t>16</a:t>
            </a:fld>
            <a:endParaRPr lang="en-US"/>
          </a:p>
        </p:txBody>
      </p:sp>
    </p:spTree>
    <p:extLst>
      <p:ext uri="{BB962C8B-B14F-4D97-AF65-F5344CB8AC3E}">
        <p14:creationId xmlns:p14="http://schemas.microsoft.com/office/powerpoint/2010/main" val="3775956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Gen AI Sales Insight Assistant was developed by Raghunandan Malpani, who led the concept, data analysis, and dashboard design. Microsoft Copilot AI Assistant contributed to code generation, logic optimization, visualization, and integration support. This collaboration showcases the synergy between human expertise and AI capabilities.</a:t>
            </a:r>
          </a:p>
        </p:txBody>
      </p:sp>
      <p:sp>
        <p:nvSpPr>
          <p:cNvPr id="4" name="Slide Number Placeholder 3"/>
          <p:cNvSpPr>
            <a:spLocks noGrp="1"/>
          </p:cNvSpPr>
          <p:nvPr>
            <p:ph type="sldNum" sz="quarter" idx="5"/>
          </p:nvPr>
        </p:nvSpPr>
        <p:spPr/>
        <p:txBody>
          <a:bodyPr/>
          <a:lstStyle/>
          <a:p>
            <a:fld id="{43F6B219-A8EC-4494-9156-9F97E2D7E5B5}" type="slidenum">
              <a:t>17</a:t>
            </a:fld>
            <a:endParaRPr lang="en-US"/>
          </a:p>
        </p:txBody>
      </p:sp>
    </p:spTree>
    <p:extLst>
      <p:ext uri="{BB962C8B-B14F-4D97-AF65-F5344CB8AC3E}">
        <p14:creationId xmlns:p14="http://schemas.microsoft.com/office/powerpoint/2010/main" val="1173842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Introduction</a:t>
            </a:r>
          </a:p>
        </p:txBody>
      </p:sp>
      <p:sp>
        <p:nvSpPr>
          <p:cNvPr id="4" name="Slide Number Placeholder 3"/>
          <p:cNvSpPr>
            <a:spLocks noGrp="1"/>
          </p:cNvSpPr>
          <p:nvPr>
            <p:ph type="sldNum" sz="quarter" idx="5"/>
          </p:nvPr>
        </p:nvSpPr>
        <p:spPr/>
        <p:txBody>
          <a:bodyPr/>
          <a:lstStyle/>
          <a:p>
            <a:fld id="{43F6B219-A8EC-4494-9156-9F97E2D7E5B5}" type="slidenum">
              <a:t>2</a:t>
            </a:fld>
            <a:endParaRPr lang="en-US"/>
          </a:p>
        </p:txBody>
      </p:sp>
    </p:spTree>
    <p:extLst>
      <p:ext uri="{BB962C8B-B14F-4D97-AF65-F5344CB8AC3E}">
        <p14:creationId xmlns:p14="http://schemas.microsoft.com/office/powerpoint/2010/main" val="334761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Gen AI Sales Insight Assistant is an AI-powered dashboard designed to streamline sales data analysis. Built using Python and Streamlit, it integrates ChatGPT and a local language model to provide real-time insights, interactive visualizations, and automated reporting. Users can upload CSV files, apply filters, and ask natural language questions to uncover trends and strategies. This tool reduces manual effort, enhances decision-making, and democratizes data access across teams.</a:t>
            </a:r>
          </a:p>
        </p:txBody>
      </p:sp>
      <p:sp>
        <p:nvSpPr>
          <p:cNvPr id="4" name="Slide Number Placeholder 3"/>
          <p:cNvSpPr>
            <a:spLocks noGrp="1"/>
          </p:cNvSpPr>
          <p:nvPr>
            <p:ph type="sldNum" sz="quarter" idx="5"/>
          </p:nvPr>
        </p:nvSpPr>
        <p:spPr/>
        <p:txBody>
          <a:bodyPr/>
          <a:lstStyle/>
          <a:p>
            <a:fld id="{43F6B219-A8EC-4494-9156-9F97E2D7E5B5}" type="slidenum">
              <a:t>3</a:t>
            </a:fld>
            <a:endParaRPr lang="en-US"/>
          </a:p>
        </p:txBody>
      </p:sp>
    </p:spTree>
    <p:extLst>
      <p:ext uri="{BB962C8B-B14F-4D97-AF65-F5344CB8AC3E}">
        <p14:creationId xmlns:p14="http://schemas.microsoft.com/office/powerpoint/2010/main" val="141731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Challenges in Sales Data Analysis</a:t>
            </a:r>
          </a:p>
        </p:txBody>
      </p:sp>
      <p:sp>
        <p:nvSpPr>
          <p:cNvPr id="4" name="Slide Number Placeholder 3"/>
          <p:cNvSpPr>
            <a:spLocks noGrp="1"/>
          </p:cNvSpPr>
          <p:nvPr>
            <p:ph type="sldNum" sz="quarter" idx="5"/>
          </p:nvPr>
        </p:nvSpPr>
        <p:spPr/>
        <p:txBody>
          <a:bodyPr/>
          <a:lstStyle/>
          <a:p>
            <a:fld id="{43F6B219-A8EC-4494-9156-9F97E2D7E5B5}" type="slidenum">
              <a:t>4</a:t>
            </a:fld>
            <a:endParaRPr lang="en-US"/>
          </a:p>
        </p:txBody>
      </p:sp>
    </p:spTree>
    <p:extLst>
      <p:ext uri="{BB962C8B-B14F-4D97-AF65-F5344CB8AC3E}">
        <p14:creationId xmlns:p14="http://schemas.microsoft.com/office/powerpoint/2010/main" val="1306499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Sales analysts often spend significant time manually cleaning data, generating reports, and identifying trends. This process is repetitive, error-prone, and lacks real-time interactivity. The absence of intelligent tools leads to delays in decision-making and missed opportunities. There is a pressing need for a solution that automates these tasks, provides instant insights, and allows for intuitive data exploration.</a:t>
            </a:r>
          </a:p>
        </p:txBody>
      </p:sp>
      <p:sp>
        <p:nvSpPr>
          <p:cNvPr id="4" name="Slide Number Placeholder 3"/>
          <p:cNvSpPr>
            <a:spLocks noGrp="1"/>
          </p:cNvSpPr>
          <p:nvPr>
            <p:ph type="sldNum" sz="quarter" idx="5"/>
          </p:nvPr>
        </p:nvSpPr>
        <p:spPr/>
        <p:txBody>
          <a:bodyPr/>
          <a:lstStyle/>
          <a:p>
            <a:fld id="{43F6B219-A8EC-4494-9156-9F97E2D7E5B5}" type="slidenum">
              <a:t>5</a:t>
            </a:fld>
            <a:endParaRPr lang="en-US"/>
          </a:p>
        </p:txBody>
      </p:sp>
    </p:spTree>
    <p:extLst>
      <p:ext uri="{BB962C8B-B14F-4D97-AF65-F5344CB8AC3E}">
        <p14:creationId xmlns:p14="http://schemas.microsoft.com/office/powerpoint/2010/main" val="2878160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 AI Sales Insight Assistant Features</a:t>
            </a:r>
          </a:p>
        </p:txBody>
      </p:sp>
      <p:sp>
        <p:nvSpPr>
          <p:cNvPr id="4" name="Slide Number Placeholder 3"/>
          <p:cNvSpPr>
            <a:spLocks noGrp="1"/>
          </p:cNvSpPr>
          <p:nvPr>
            <p:ph type="sldNum" sz="quarter" idx="5"/>
          </p:nvPr>
        </p:nvSpPr>
        <p:spPr/>
        <p:txBody>
          <a:bodyPr/>
          <a:lstStyle/>
          <a:p>
            <a:fld id="{43F6B219-A8EC-4494-9156-9F97E2D7E5B5}" type="slidenum">
              <a:t>6</a:t>
            </a:fld>
            <a:endParaRPr lang="en-US"/>
          </a:p>
        </p:txBody>
      </p:sp>
    </p:spTree>
    <p:extLst>
      <p:ext uri="{BB962C8B-B14F-4D97-AF65-F5344CB8AC3E}">
        <p14:creationId xmlns:p14="http://schemas.microsoft.com/office/powerpoint/2010/main" val="3223652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Gen AI Sales Insight Assistant offers a comprehensive solution for sales data analysis. Key features include: integration with ChatGPT for natural language insights, support for local language models for private inference, interactive filters for region, category, and date range, dynamic charts and KPIs, and CSV upload functionality. These features empower users to explore data intuitively and receive actionable insights instantly.</a:t>
            </a:r>
          </a:p>
        </p:txBody>
      </p:sp>
      <p:sp>
        <p:nvSpPr>
          <p:cNvPr id="4" name="Slide Number Placeholder 3"/>
          <p:cNvSpPr>
            <a:spLocks noGrp="1"/>
          </p:cNvSpPr>
          <p:nvPr>
            <p:ph type="sldNum" sz="quarter" idx="5"/>
          </p:nvPr>
        </p:nvSpPr>
        <p:spPr/>
        <p:txBody>
          <a:bodyPr/>
          <a:lstStyle/>
          <a:p>
            <a:fld id="{43F6B219-A8EC-4494-9156-9F97E2D7E5B5}" type="slidenum">
              <a:t>7</a:t>
            </a:fld>
            <a:endParaRPr lang="en-US"/>
          </a:p>
        </p:txBody>
      </p:sp>
    </p:spTree>
    <p:extLst>
      <p:ext uri="{BB962C8B-B14F-4D97-AF65-F5344CB8AC3E}">
        <p14:creationId xmlns:p14="http://schemas.microsoft.com/office/powerpoint/2010/main" val="361823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Workflow</a:t>
            </a:r>
          </a:p>
        </p:txBody>
      </p:sp>
      <p:sp>
        <p:nvSpPr>
          <p:cNvPr id="4" name="Slide Number Placeholder 3"/>
          <p:cNvSpPr>
            <a:spLocks noGrp="1"/>
          </p:cNvSpPr>
          <p:nvPr>
            <p:ph type="sldNum" sz="quarter" idx="5"/>
          </p:nvPr>
        </p:nvSpPr>
        <p:spPr/>
        <p:txBody>
          <a:bodyPr/>
          <a:lstStyle/>
          <a:p>
            <a:fld id="{43F6B219-A8EC-4494-9156-9F97E2D7E5B5}" type="slidenum">
              <a:t>8</a:t>
            </a:fld>
            <a:endParaRPr lang="en-US"/>
          </a:p>
        </p:txBody>
      </p:sp>
    </p:spTree>
    <p:extLst>
      <p:ext uri="{BB962C8B-B14F-4D97-AF65-F5344CB8AC3E}">
        <p14:creationId xmlns:p14="http://schemas.microsoft.com/office/powerpoint/2010/main" val="3912370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technical workflow of the assistant includes: 1) Data ingestion via CSV upload or database connection, 2) Preprocessing using pandas for cleaning and transformation, 3) Analysis engine powered by ChatGPT or a local language model accessed via OpenAI API or FastAPI, 4) Visualization layer built with Streamlit, and 5) Feedback loop where users refine queries and regenerate insights. This architecture ensures scalability, flexibility, and real-time responsiveness.</a:t>
            </a:r>
          </a:p>
        </p:txBody>
      </p:sp>
      <p:sp>
        <p:nvSpPr>
          <p:cNvPr id="4" name="Slide Number Placeholder 3"/>
          <p:cNvSpPr>
            <a:spLocks noGrp="1"/>
          </p:cNvSpPr>
          <p:nvPr>
            <p:ph type="sldNum" sz="quarter" idx="5"/>
          </p:nvPr>
        </p:nvSpPr>
        <p:spPr/>
        <p:txBody>
          <a:bodyPr/>
          <a:lstStyle/>
          <a:p>
            <a:fld id="{43F6B219-A8EC-4494-9156-9F97E2D7E5B5}" type="slidenum">
              <a:t>9</a:t>
            </a:fld>
            <a:endParaRPr lang="en-US"/>
          </a:p>
        </p:txBody>
      </p:sp>
    </p:spTree>
    <p:extLst>
      <p:ext uri="{BB962C8B-B14F-4D97-AF65-F5344CB8AC3E}">
        <p14:creationId xmlns:p14="http://schemas.microsoft.com/office/powerpoint/2010/main" val="7815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E31160-AF08-1CA6-A9BD-8666BB28452A}"/>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49280" y="441434"/>
            <a:ext cx="7550920" cy="3743005"/>
          </a:xfrm>
        </p:spPr>
        <p:txBody>
          <a:bodyPr anchor="t">
            <a:normAutofit/>
          </a:bodyPr>
          <a:lstStyle>
            <a:lvl1pPr algn="l">
              <a:defRPr sz="7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7199" y="5479642"/>
            <a:ext cx="9135837" cy="775044"/>
          </a:xfrm>
        </p:spPr>
        <p:txBody>
          <a:bodyPr anchor="ctr">
            <a:normAutofit/>
          </a:bodyPr>
          <a:lstStyle>
            <a:lvl1pPr marL="0" indent="0" algn="l">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39F097E-7A3A-4F11-9373-FCEF70D478AE}"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9026339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48D240F-8668-0DFF-3268-B576F3C300A3}"/>
              </a:ext>
              <a:ext uri="{C183D7F6-B498-43B3-948B-1728B52AA6E4}">
                <adec:decorative xmlns:adec="http://schemas.microsoft.com/office/drawing/2017/decorative" val="1"/>
              </a:ext>
            </a:extLst>
          </p:cNvPr>
          <p:cNvSpPr/>
          <p:nvPr userDrawn="1"/>
        </p:nvSpPr>
        <p:spPr>
          <a:xfrm>
            <a:off x="-1" y="1"/>
            <a:ext cx="12192001" cy="2892972"/>
          </a:xfrm>
          <a:prstGeom prst="rect">
            <a:avLst/>
          </a:prstGeom>
          <a:ln>
            <a:noFill/>
          </a:ln>
          <a:effectLst>
            <a:outerShdw blurRad="266700" dist="25400" dir="5400000" sx="96000" sy="96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199" y="457200"/>
            <a:ext cx="9506608" cy="2215056"/>
          </a:xfrm>
        </p:spPr>
        <p:txBody>
          <a:bodyPr anchor="b">
            <a:noAutofit/>
          </a:bodyPr>
          <a:lstStyle>
            <a:lvl1pPr>
              <a:defRPr sz="8800">
                <a:solidFill>
                  <a:schemeClr val="accent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E54F8487-233E-737D-E06C-88B1E20DDF41}"/>
              </a:ext>
            </a:extLst>
          </p:cNvPr>
          <p:cNvSpPr>
            <a:spLocks noGrp="1"/>
          </p:cNvSpPr>
          <p:nvPr>
            <p:ph type="pic" sz="quarter" idx="14"/>
          </p:nvPr>
        </p:nvSpPr>
        <p:spPr>
          <a:xfrm>
            <a:off x="0" y="2892425"/>
            <a:ext cx="5888421" cy="3965575"/>
          </a:xfrm>
          <a:blipFill dpi="0" rotWithShape="1">
            <a:blip r:embed="rId2" cstate="screen">
              <a:alphaModFix amt="7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61385" y="3231931"/>
            <a:ext cx="5328745" cy="2791839"/>
          </a:xfrm>
        </p:spPr>
        <p:txBody>
          <a:bodyPr>
            <a:normAutofit/>
          </a:bodyPr>
          <a:lstStyle>
            <a:lvl1pPr>
              <a:defRPr sz="22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361385" y="6397586"/>
            <a:ext cx="2435774" cy="365125"/>
          </a:xfrm>
        </p:spPr>
        <p:txBody>
          <a:bodyPr/>
          <a:lstStyle/>
          <a:p>
            <a:fld id="{07E5ED5B-F431-4291-9350-DE25B4E24A2B}" type="datetime1">
              <a:rPr lang="en-US" smtClean="0"/>
              <a:t>9/7/2025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8678917" y="6397586"/>
            <a:ext cx="2883406"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56818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7"/>
            <a:ext cx="11924209" cy="562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A1E9370-9C4A-4A34-917A-E6D78BC68C7C}"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4915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378562" y="413752"/>
            <a:ext cx="11479378" cy="6030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A0AAD6C-AC8D-431F-8590-AA5F2823E2A7}"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8286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457201"/>
            <a:ext cx="10809026" cy="971006"/>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B96EF1D-0703-4248-81C2-B6D58E3222B9}"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5703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418F682-5C62-E822-83E8-6084E0F4BDDD}"/>
              </a:ext>
              <a:ext uri="{C183D7F6-B498-43B3-948B-1728B52AA6E4}">
                <adec:decorative xmlns:adec="http://schemas.microsoft.com/office/drawing/2017/decorative" val="1"/>
              </a:ext>
            </a:extLst>
          </p:cNvPr>
          <p:cNvSpPr/>
          <p:nvPr userDrawn="1"/>
        </p:nvSpPr>
        <p:spPr>
          <a:xfrm>
            <a:off x="0" y="-1"/>
            <a:ext cx="12191999" cy="1347109"/>
          </a:xfrm>
          <a:prstGeom prst="rect">
            <a:avLst/>
          </a:prstGeom>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457201"/>
            <a:ext cx="10809026" cy="693682"/>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B96EF1D-0703-4248-81C2-B6D58E3222B9}"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46931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C7D191-B699-A268-2B37-AF87FB6A1A97}"/>
              </a:ext>
              <a:ext uri="{C183D7F6-B498-43B3-948B-1728B52AA6E4}">
                <adec:decorative xmlns:adec="http://schemas.microsoft.com/office/drawing/2017/decorative" val="1"/>
              </a:ext>
            </a:extLst>
          </p:cNvPr>
          <p:cNvSpPr/>
          <p:nvPr userDrawn="1"/>
        </p:nvSpPr>
        <p:spPr>
          <a:xfrm>
            <a:off x="5158292" y="0"/>
            <a:ext cx="7033708"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65415" y="2385975"/>
            <a:ext cx="3635640" cy="2561582"/>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5679626" y="2386584"/>
            <a:ext cx="4827810" cy="2459736"/>
          </a:xfrm>
        </p:spPr>
        <p:txBody>
          <a:bodyPr>
            <a:normAutofit/>
          </a:bodyPr>
          <a:lstStyle>
            <a:lvl1pPr marL="0" indent="0">
              <a:buNone/>
              <a:defRPr sz="2000"/>
            </a:lvl1pPr>
            <a:lvl2pPr marL="228600" indent="0">
              <a:buNone/>
              <a:defRPr sz="1800"/>
            </a:lvl2pPr>
            <a:lvl3pPr marL="457200" indent="0">
              <a:buNone/>
              <a:defRPr sz="1600"/>
            </a:lvl3pPr>
            <a:lvl4pPr marL="685800" indent="0">
              <a:buNone/>
              <a:defRPr sz="1400"/>
            </a:lvl4pPr>
            <a:lvl5pPr marL="9144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EDC2E61-84D8-4124-A60F-8C1591231F2F}"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90270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DC977C0-EDF0-01D2-4B36-D815C4C62A90}"/>
              </a:ext>
              <a:ext uri="{C183D7F6-B498-43B3-948B-1728B52AA6E4}">
                <adec:decorative xmlns:adec="http://schemas.microsoft.com/office/drawing/2017/decorative" val="1"/>
              </a:ext>
            </a:extLst>
          </p:cNvPr>
          <p:cNvSpPr/>
          <p:nvPr userDrawn="1"/>
        </p:nvSpPr>
        <p:spPr>
          <a:xfrm>
            <a:off x="1" y="0"/>
            <a:ext cx="4998404" cy="6858000"/>
          </a:xfrm>
          <a:prstGeom prst="rect">
            <a:avLst/>
          </a:prstGeom>
          <a:ln>
            <a:noFill/>
          </a:ln>
          <a:effectLst>
            <a:outerShdw blurRad="304800" dist="50800" dir="54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199" y="1861457"/>
            <a:ext cx="3902530" cy="3900335"/>
          </a:xfrm>
        </p:spPr>
        <p:txBody>
          <a:bodyPr anchor="t">
            <a:normAutofit/>
          </a:bodyPr>
          <a:lstStyle>
            <a:lvl1pPr>
              <a:defRPr sz="40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861457"/>
            <a:ext cx="4956175" cy="3895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B3D86AB-AC02-447A-B1D9-D29255284012}"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13437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E9EC3E4-62E5-4C6F-9887-208672447376}"/>
              </a:ext>
              <a:ext uri="{C183D7F6-B498-43B3-948B-1728B52AA6E4}">
                <adec:decorative xmlns:adec="http://schemas.microsoft.com/office/drawing/2017/decorative" val="1"/>
              </a:ext>
            </a:extLst>
          </p:cNvPr>
          <p:cNvSpPr/>
          <p:nvPr userDrawn="1"/>
        </p:nvSpPr>
        <p:spPr>
          <a:xfrm>
            <a:off x="4998404" y="0"/>
            <a:ext cx="7193595"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199" y="1331997"/>
            <a:ext cx="4023360" cy="4638825"/>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332432"/>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356CB269-0EA9-4840-8B00-D6F4D5623A66}"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6182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CD6CB-7CF3-6170-4CDE-A7067B3BA6DE}"/>
              </a:ext>
              <a:ext uri="{C183D7F6-B498-43B3-948B-1728B52AA6E4}">
                <adec:decorative xmlns:adec="http://schemas.microsoft.com/office/drawing/2017/decorative" val="1"/>
              </a:ext>
            </a:extLst>
          </p:cNvPr>
          <p:cNvSpPr/>
          <p:nvPr userDrawn="1"/>
        </p:nvSpPr>
        <p:spPr>
          <a:xfrm>
            <a:off x="0" y="1"/>
            <a:ext cx="4998404" cy="6858000"/>
          </a:xfrm>
          <a:prstGeom prst="rect">
            <a:avLst/>
          </a:prstGeom>
          <a:ln>
            <a:noFill/>
          </a:ln>
          <a:effectLst>
            <a:outerShdw blurRad="292100" dist="25400" dir="540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199" y="894391"/>
            <a:ext cx="4031619" cy="4940661"/>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94391"/>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832CF09-9C6A-488F-912B-7484594F36CA}"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45987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199" y="457200"/>
            <a:ext cx="3409648" cy="5719639"/>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457200"/>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A8A2DD0-471C-4A47-B83D-2C9E45A89DDD}"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6518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BE31160-AF08-1CA6-A9BD-8666BB28452A}"/>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49280" y="441434"/>
            <a:ext cx="7550920" cy="3743005"/>
          </a:xfrm>
        </p:spPr>
        <p:txBody>
          <a:bodyPr anchor="t">
            <a:normAutofit/>
          </a:bodyPr>
          <a:lstStyle>
            <a:lvl1pPr algn="l">
              <a:defRPr sz="80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7199" y="5479642"/>
            <a:ext cx="9135837" cy="775044"/>
          </a:xfrm>
        </p:spPr>
        <p:txBody>
          <a:bodyPr anchor="ctr">
            <a:normAutofit/>
          </a:bodyPr>
          <a:lstStyle>
            <a:lvl1pPr marL="0" indent="0" algn="l">
              <a:buNone/>
              <a:defRPr sz="2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39F097E-7A3A-4F11-9373-FCEF70D478AE}"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34496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8">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4889D7E3-7299-8FE5-8307-00CC93EFE205}"/>
              </a:ext>
              <a:ext uri="{C183D7F6-B498-43B3-948B-1728B52AA6E4}">
                <adec:decorative xmlns:adec="http://schemas.microsoft.com/office/drawing/2017/decorative" val="1"/>
              </a:ext>
            </a:extLst>
          </p:cNvPr>
          <p:cNvSpPr/>
          <p:nvPr userDrawn="1"/>
        </p:nvSpPr>
        <p:spPr>
          <a:xfrm>
            <a:off x="0" y="0"/>
            <a:ext cx="3973690" cy="6858000"/>
          </a:xfrm>
          <a:prstGeom prst="rect">
            <a:avLst/>
          </a:prstGeom>
          <a:ln>
            <a:noFill/>
          </a:ln>
          <a:effectLst>
            <a:outerShdw blurRad="254000" dist="25400" dir="540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199" y="457200"/>
            <a:ext cx="3409648" cy="5719639"/>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457200"/>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A8A2DD0-471C-4A47-B83D-2C9E45A89DDD}"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214389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49F1FBB-CDF9-0670-184F-9A88B51EF4DF}"/>
              </a:ext>
              <a:ext uri="{C183D7F6-B498-43B3-948B-1728B52AA6E4}">
                <adec:decorative xmlns:adec="http://schemas.microsoft.com/office/drawing/2017/decorative" val="1"/>
              </a:ext>
            </a:extLst>
          </p:cNvPr>
          <p:cNvSpPr/>
          <p:nvPr userDrawn="1"/>
        </p:nvSpPr>
        <p:spPr>
          <a:xfrm>
            <a:off x="0" y="0"/>
            <a:ext cx="4710407" cy="6858000"/>
          </a:xfrm>
          <a:prstGeom prst="rect">
            <a:avLst/>
          </a:prstGeom>
          <a:ln>
            <a:noFill/>
          </a:ln>
          <a:effectLst>
            <a:outerShdw blurRad="279400" dist="381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32827" y="722294"/>
            <a:ext cx="639933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10407"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33913" y="2038167"/>
            <a:ext cx="6376640" cy="4237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232827" y="6397585"/>
            <a:ext cx="3091366" cy="365125"/>
          </a:xfrm>
        </p:spPr>
        <p:txBody>
          <a:bodyPr/>
          <a:lstStyle/>
          <a:p>
            <a:fld id="{CE4FD0D0-EFA3-4773-9A17-8984A9F3894E}" type="datetime1">
              <a:rPr lang="en-US" smtClean="0"/>
              <a:t>9/7/2025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0000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35C6F1D-29B8-BAD8-4A04-26165093EC9E}"/>
              </a:ext>
              <a:ext uri="{C183D7F6-B498-43B3-948B-1728B52AA6E4}">
                <adec:decorative xmlns:adec="http://schemas.microsoft.com/office/drawing/2017/decorative" val="1"/>
              </a:ext>
            </a:extLst>
          </p:cNvPr>
          <p:cNvSpPr/>
          <p:nvPr userDrawn="1"/>
        </p:nvSpPr>
        <p:spPr>
          <a:xfrm>
            <a:off x="0" y="-1"/>
            <a:ext cx="12191999" cy="1715534"/>
          </a:xfrm>
          <a:prstGeom prst="rect">
            <a:avLst/>
          </a:prstGeom>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6" name="Rectangle 5">
            <a:extLst>
              <a:ext uri="{FF2B5EF4-FFF2-40B4-BE49-F238E27FC236}">
                <a16:creationId xmlns:a16="http://schemas.microsoft.com/office/drawing/2014/main" id="{C5ACC7DB-B90B-195F-A4A9-CBAC728A259F}"/>
              </a:ext>
              <a:ext uri="{C183D7F6-B498-43B3-948B-1728B52AA6E4}">
                <adec:decorative xmlns:adec="http://schemas.microsoft.com/office/drawing/2017/decorative" val="1"/>
              </a:ext>
            </a:extLst>
          </p:cNvPr>
          <p:cNvSpPr/>
          <p:nvPr userDrawn="1"/>
        </p:nvSpPr>
        <p:spPr>
          <a:xfrm>
            <a:off x="7400542" y="0"/>
            <a:ext cx="4791457"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38912"/>
            <a:ext cx="6249032" cy="98755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57200" y="2031143"/>
            <a:ext cx="6249032" cy="42034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457200" y="6397586"/>
            <a:ext cx="3307438" cy="365125"/>
          </a:xfrm>
        </p:spPr>
        <p:txBody>
          <a:bodyPr/>
          <a:lstStyle/>
          <a:p>
            <a:fld id="{1EDE0F73-15D4-4675-AC83-2116B6713E0D}" type="datetime1">
              <a:rPr lang="en-US" smtClean="0"/>
              <a:t>9/7/2025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397490"/>
            <a:ext cx="2755641"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397490"/>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353260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F35C4E8-9A24-3BEF-0D59-22000916970C}"/>
              </a:ext>
              <a:ext uri="{C183D7F6-B498-43B3-948B-1728B52AA6E4}">
                <adec:decorative xmlns:adec="http://schemas.microsoft.com/office/drawing/2017/decorative" val="1"/>
              </a:ext>
            </a:extLst>
          </p:cNvPr>
          <p:cNvSpPr/>
          <p:nvPr userDrawn="1"/>
        </p:nvSpPr>
        <p:spPr>
          <a:xfrm>
            <a:off x="0" y="0"/>
            <a:ext cx="4019930"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41264" y="320040"/>
            <a:ext cx="7062472" cy="11053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19930"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541264" y="1595300"/>
            <a:ext cx="7062472" cy="4768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541264" y="6397586"/>
            <a:ext cx="3698786" cy="365125"/>
          </a:xfrm>
        </p:spPr>
        <p:txBody>
          <a:bodyPr/>
          <a:lstStyle/>
          <a:p>
            <a:fld id="{0A2676FB-3D7D-40C8-BF49-5420830A3578}" type="datetime1">
              <a:rPr lang="en-US" smtClean="0"/>
              <a:t>9/7/2025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326257" y="6397586"/>
            <a:ext cx="318463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656984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09B6B00-AC17-D2DA-234C-12A24C08F5E0}"/>
              </a:ext>
              <a:ext uri="{C183D7F6-B498-43B3-948B-1728B52AA6E4}">
                <adec:decorative xmlns:adec="http://schemas.microsoft.com/office/drawing/2017/decorative" val="1"/>
              </a:ext>
            </a:extLst>
          </p:cNvPr>
          <p:cNvSpPr/>
          <p:nvPr userDrawn="1"/>
        </p:nvSpPr>
        <p:spPr>
          <a:xfrm>
            <a:off x="8091732" y="0"/>
            <a:ext cx="4100268"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57200"/>
            <a:ext cx="7084142" cy="968895"/>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57199" y="1596044"/>
            <a:ext cx="7084143" cy="4686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457200" y="6397586"/>
            <a:ext cx="3643070" cy="365125"/>
          </a:xfrm>
        </p:spPr>
        <p:txBody>
          <a:bodyPr/>
          <a:lstStyle/>
          <a:p>
            <a:fld id="{4509B7BD-ED9F-4BE8-9CB0-6580F3DA5AD9}" type="datetime1">
              <a:rPr lang="en-US" smtClean="0"/>
              <a:t>9/7/2025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301338" y="6397956"/>
            <a:ext cx="2988813"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290151" y="6397956"/>
            <a:ext cx="499902" cy="36475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40908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76B02D-6E01-2EBF-F325-B8DA3911406C}"/>
              </a:ext>
              <a:ext uri="{C183D7F6-B498-43B3-948B-1728B52AA6E4}">
                <adec:decorative xmlns:adec="http://schemas.microsoft.com/office/drawing/2017/decorative" val="1"/>
              </a:ext>
            </a:extLst>
          </p:cNvPr>
          <p:cNvSpPr/>
          <p:nvPr userDrawn="1"/>
        </p:nvSpPr>
        <p:spPr>
          <a:xfrm>
            <a:off x="0" y="0"/>
            <a:ext cx="6721068" cy="6858000"/>
          </a:xfrm>
          <a:prstGeom prst="rect">
            <a:avLst/>
          </a:prstGeom>
          <a:ln>
            <a:noFill/>
          </a:ln>
          <a:effectLst>
            <a:outerShdw blurRad="254000" dist="50800" dir="5400000" sx="96000" sy="96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42526" y="457200"/>
            <a:ext cx="4437283" cy="141002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721068"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42463" y="2034314"/>
            <a:ext cx="4437283" cy="4274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757C14F0-7A62-A99F-32EF-20CD6D158758}"/>
              </a:ext>
            </a:extLst>
          </p:cNvPr>
          <p:cNvSpPr>
            <a:spLocks noGrp="1"/>
          </p:cNvSpPr>
          <p:nvPr>
            <p:ph type="dt" sz="half" idx="15"/>
          </p:nvPr>
        </p:nvSpPr>
        <p:spPr>
          <a:xfrm>
            <a:off x="7242464" y="6397586"/>
            <a:ext cx="1081730" cy="365125"/>
          </a:xfrm>
        </p:spPr>
        <p:txBody>
          <a:bodyPr/>
          <a:lstStyle/>
          <a:p>
            <a:fld id="{D1E4CDFE-4149-497F-9AB2-FC1DA668517A}" type="datetime1">
              <a:rPr lang="en-US" smtClean="0"/>
              <a:pPr/>
              <a:t>9/7/2025</a:t>
            </a:fld>
            <a:endParaRPr lang="en-US" dirty="0"/>
          </a:p>
        </p:txBody>
      </p:sp>
      <p:sp>
        <p:nvSpPr>
          <p:cNvPr id="4" name="Footer Placeholder 3">
            <a:extLst>
              <a:ext uri="{FF2B5EF4-FFF2-40B4-BE49-F238E27FC236}">
                <a16:creationId xmlns:a16="http://schemas.microsoft.com/office/drawing/2014/main" id="{049D7113-6F8F-6484-6394-7073CDE0310F}"/>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7D98A66-183A-7844-870D-C3A684106A1A}"/>
              </a:ext>
            </a:extLst>
          </p:cNvPr>
          <p:cNvSpPr>
            <a:spLocks noGrp="1"/>
          </p:cNvSpPr>
          <p:nvPr>
            <p:ph type="sldNum" sz="quarter" idx="17"/>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368562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97EE1131-07A4-11FC-0FF4-FD66B6F29C1E}"/>
              </a:ext>
              <a:ext uri="{C183D7F6-B498-43B3-948B-1728B52AA6E4}">
                <adec:decorative xmlns:adec="http://schemas.microsoft.com/office/drawing/2017/decorative" val="1"/>
              </a:ext>
            </a:extLst>
          </p:cNvPr>
          <p:cNvSpPr/>
          <p:nvPr userDrawn="1"/>
        </p:nvSpPr>
        <p:spPr>
          <a:xfrm>
            <a:off x="5666014" y="0"/>
            <a:ext cx="6525986" cy="6858000"/>
          </a:xfrm>
          <a:prstGeom prst="rect">
            <a:avLst/>
          </a:prstGeom>
          <a:ln>
            <a:noFill/>
          </a:ln>
          <a:effectLst>
            <a:outerShdw blurRad="254000" dist="50800" dir="5400000" sx="96000" sy="96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57199"/>
            <a:ext cx="4596493" cy="1843237"/>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57200" y="2467530"/>
            <a:ext cx="4596493" cy="3841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57200" y="6400801"/>
            <a:ext cx="2103432" cy="365125"/>
          </a:xfrm>
        </p:spPr>
        <p:txBody>
          <a:bodyPr/>
          <a:lstStyle/>
          <a:p>
            <a:fld id="{530A2420-C19C-4EDE-B6F5-403698632D18}"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560632" y="6400801"/>
            <a:ext cx="238692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5030576" y="6400801"/>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66014" y="0"/>
            <a:ext cx="6525986"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228053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893A28-9D93-5E59-7AE5-C62D4A70F2D7}"/>
              </a:ext>
              <a:ext uri="{C183D7F6-B498-43B3-948B-1728B52AA6E4}">
                <adec:decorative xmlns:adec="http://schemas.microsoft.com/office/drawing/2017/decorative" val="1"/>
              </a:ext>
            </a:extLst>
          </p:cNvPr>
          <p:cNvSpPr/>
          <p:nvPr userDrawn="1"/>
        </p:nvSpPr>
        <p:spPr>
          <a:xfrm>
            <a:off x="5666012" y="0"/>
            <a:ext cx="6525988"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198" y="457200"/>
            <a:ext cx="4702629" cy="967512"/>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57200" y="1596593"/>
            <a:ext cx="4702629" cy="47658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57200" y="6400800"/>
            <a:ext cx="1926771" cy="365125"/>
          </a:xfrm>
        </p:spPr>
        <p:txBody>
          <a:bodyPr/>
          <a:lstStyle/>
          <a:p>
            <a:fld id="{9E86C564-3F7A-4713-A853-F25E5506815F}"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383971" y="6400800"/>
            <a:ext cx="2530929"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80215" y="6400800"/>
            <a:ext cx="529680"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666014" y="0"/>
            <a:ext cx="6525985"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6662379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BF16A2-8C4A-C525-68AF-0E38D15F04E0}"/>
              </a:ext>
              <a:ext uri="{C183D7F6-B498-43B3-948B-1728B52AA6E4}">
                <adec:decorative xmlns:adec="http://schemas.microsoft.com/office/drawing/2017/decorative" val="1"/>
              </a:ext>
            </a:extLst>
          </p:cNvPr>
          <p:cNvSpPr/>
          <p:nvPr userDrawn="1"/>
        </p:nvSpPr>
        <p:spPr>
          <a:xfrm>
            <a:off x="0" y="0"/>
            <a:ext cx="7542724" cy="6858000"/>
          </a:xfrm>
          <a:prstGeom prst="rect">
            <a:avLst/>
          </a:prstGeom>
          <a:ln>
            <a:noFill/>
          </a:ln>
          <a:effectLst>
            <a:outerShdw blurRad="254000" dist="50800" dir="5400000" sx="96000" sy="96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64062" y="457199"/>
            <a:ext cx="3617863" cy="1860331"/>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7542725"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064061" y="2486370"/>
            <a:ext cx="3617863" cy="3857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064061" y="6397585"/>
            <a:ext cx="1070974" cy="365125"/>
          </a:xfrm>
        </p:spPr>
        <p:txBody>
          <a:bodyPr/>
          <a:lstStyle/>
          <a:p>
            <a:fld id="{AAF53DBC-D325-47EB-9AE2-DBA8CFEB104F}" type="datetime1">
              <a:rPr lang="en-US" smtClean="0"/>
              <a:t>9/7/2025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397586"/>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160808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7FFA00-F19D-35C4-43F5-7774CF783AFE}"/>
              </a:ext>
              <a:ext uri="{C183D7F6-B498-43B3-948B-1728B52AA6E4}">
                <adec:decorative xmlns:adec="http://schemas.microsoft.com/office/drawing/2017/decorative" val="1"/>
              </a:ext>
            </a:extLst>
          </p:cNvPr>
          <p:cNvSpPr/>
          <p:nvPr userDrawn="1"/>
        </p:nvSpPr>
        <p:spPr>
          <a:xfrm>
            <a:off x="0" y="-2"/>
            <a:ext cx="12191999" cy="2028525"/>
          </a:xfrm>
          <a:prstGeom prst="rect">
            <a:avLst/>
          </a:prstGeom>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 name="Rectangle 3">
            <a:extLst>
              <a:ext uri="{FF2B5EF4-FFF2-40B4-BE49-F238E27FC236}">
                <a16:creationId xmlns:a16="http://schemas.microsoft.com/office/drawing/2014/main" id="{4A3749AB-C065-8805-5DB3-B2B6037D958D}"/>
              </a:ext>
              <a:ext uri="{C183D7F6-B498-43B3-948B-1728B52AA6E4}">
                <adec:decorative xmlns:adec="http://schemas.microsoft.com/office/drawing/2017/decorative" val="1"/>
              </a:ext>
            </a:extLst>
          </p:cNvPr>
          <p:cNvSpPr/>
          <p:nvPr userDrawn="1"/>
        </p:nvSpPr>
        <p:spPr>
          <a:xfrm>
            <a:off x="4761780" y="0"/>
            <a:ext cx="7430220" cy="6858000"/>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33551"/>
            <a:ext cx="3836126" cy="1434662"/>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57200" y="2413678"/>
            <a:ext cx="3836126" cy="389252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457200" y="6398016"/>
            <a:ext cx="1505607" cy="365125"/>
          </a:xfrm>
        </p:spPr>
        <p:txBody>
          <a:bodyPr/>
          <a:lstStyle/>
          <a:p>
            <a:fld id="{17CB1A90-8BC5-45FC-8522-57E9740F0D09}"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962807" y="6398016"/>
            <a:ext cx="2204852"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160345" y="6398016"/>
            <a:ext cx="512380"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203288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F3B096F-F950-72C3-095D-2538032D98C8}"/>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7199" y="925186"/>
            <a:ext cx="7876287" cy="3592629"/>
          </a:xfrm>
        </p:spPr>
        <p:txBody>
          <a:bodyPr anchor="b">
            <a:normAutofit/>
          </a:bodyPr>
          <a:lstStyle>
            <a:lvl1pPr algn="l">
              <a:defRPr sz="72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7198" y="5376439"/>
            <a:ext cx="7876287" cy="981451"/>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57199" y="6397585"/>
            <a:ext cx="4043855" cy="365125"/>
          </a:xfrm>
        </p:spPr>
        <p:txBody>
          <a:bodyPr/>
          <a:lstStyle/>
          <a:p>
            <a:fld id="{90A7993E-BF8D-483D-835F-218BE3FC2648}"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04457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E37833-A2C4-7FCB-8584-0EB3A49F1699}"/>
              </a:ext>
              <a:ext uri="{C183D7F6-B498-43B3-948B-1728B52AA6E4}">
                <adec:decorative xmlns:adec="http://schemas.microsoft.com/office/drawing/2017/decorative" val="1"/>
              </a:ext>
            </a:extLst>
          </p:cNvPr>
          <p:cNvSpPr/>
          <p:nvPr userDrawn="1"/>
        </p:nvSpPr>
        <p:spPr>
          <a:xfrm>
            <a:off x="0" y="0"/>
            <a:ext cx="7820774" cy="6858000"/>
          </a:xfrm>
          <a:prstGeom prst="rect">
            <a:avLst/>
          </a:prstGeom>
          <a:ln>
            <a:noFill/>
          </a:ln>
          <a:effectLst>
            <a:outerShdw blurRad="304800" dist="38100" dir="540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820774" cy="685800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88858"/>
            <a:ext cx="3273552" cy="2864469"/>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397586"/>
            <a:ext cx="1003659" cy="365125"/>
          </a:xfrm>
        </p:spPr>
        <p:txBody>
          <a:bodyPr/>
          <a:lstStyle>
            <a:lvl1pPr>
              <a:defRPr>
                <a:solidFill>
                  <a:schemeClr val="tx1"/>
                </a:solidFill>
                <a:effectLst/>
              </a:defRPr>
            </a:lvl1pPr>
          </a:lstStyle>
          <a:p>
            <a:fld id="{B3B5E29B-D4CF-40DB-8415-CDEF746A4884}"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397586"/>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806275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B6CED154-A4D5-E707-22BD-0D80A9C97293}"/>
              </a:ext>
              <a:ext uri="{C183D7F6-B498-43B3-948B-1728B52AA6E4}">
                <adec:decorative xmlns:adec="http://schemas.microsoft.com/office/drawing/2017/decorative" val="1"/>
              </a:ext>
            </a:extLst>
          </p:cNvPr>
          <p:cNvSpPr/>
          <p:nvPr userDrawn="1"/>
        </p:nvSpPr>
        <p:spPr>
          <a:xfrm>
            <a:off x="0" y="1"/>
            <a:ext cx="12192000" cy="4635132"/>
          </a:xfrm>
          <a:prstGeom prst="rect">
            <a:avLst/>
          </a:prstGeom>
          <a:ln>
            <a:noFill/>
          </a:ln>
          <a:effectLst>
            <a:outerShdw blurRad="254000" dist="50800" dir="5400000" sx="97000" sy="97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199" y="5012268"/>
            <a:ext cx="4028615"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12192000" cy="4635132"/>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49A0EB0-1A85-4415-B0DD-DB56CB89A1A3}"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623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461C5781-4169-FC90-2551-F1D73FBC7AA7}"/>
              </a:ext>
              <a:ext uri="{C183D7F6-B498-43B3-948B-1728B52AA6E4}">
                <adec:decorative xmlns:adec="http://schemas.microsoft.com/office/drawing/2017/decorative" val="1"/>
              </a:ext>
            </a:extLst>
          </p:cNvPr>
          <p:cNvSpPr/>
          <p:nvPr userDrawn="1"/>
        </p:nvSpPr>
        <p:spPr>
          <a:xfrm>
            <a:off x="0" y="1"/>
            <a:ext cx="12192000" cy="3778270"/>
          </a:xfrm>
          <a:prstGeom prst="rect">
            <a:avLst/>
          </a:prstGeom>
          <a:ln>
            <a:noFill/>
          </a:ln>
          <a:effectLst>
            <a:outerShdw blurRad="228600" dist="50800" dir="5400000" sx="97000" sy="97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162318"/>
            <a:ext cx="2953618" cy="2060682"/>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158015"/>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639A7FB-F6CB-4A83-AB01-DE96AD12BDE0}"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438623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82B848B-B9C7-8732-7DEB-4C1970F465A2}"/>
              </a:ext>
              <a:ext uri="{C183D7F6-B498-43B3-948B-1728B52AA6E4}">
                <adec:decorative xmlns:adec="http://schemas.microsoft.com/office/drawing/2017/decorative" val="1"/>
              </a:ext>
            </a:extLst>
          </p:cNvPr>
          <p:cNvSpPr/>
          <p:nvPr userDrawn="1"/>
        </p:nvSpPr>
        <p:spPr>
          <a:xfrm>
            <a:off x="0" y="-1"/>
            <a:ext cx="12191999" cy="1347109"/>
          </a:xfrm>
          <a:prstGeom prst="rect">
            <a:avLst/>
          </a:prstGeom>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57200"/>
            <a:ext cx="11128248" cy="524577"/>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1347108"/>
            <a:ext cx="6831915" cy="5510891"/>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62494" y="1804308"/>
            <a:ext cx="4251960" cy="4425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62494" y="6397586"/>
            <a:ext cx="961699" cy="365125"/>
          </a:xfrm>
        </p:spPr>
        <p:txBody>
          <a:bodyPr/>
          <a:lstStyle/>
          <a:p>
            <a:fld id="{D43F2FFC-4D61-478E-A5DA-B134F1C3F459}"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206950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2655112C-BE7C-E373-6111-176B47FC81A6}"/>
              </a:ext>
              <a:ext uri="{C183D7F6-B498-43B3-948B-1728B52AA6E4}">
                <adec:decorative xmlns:adec="http://schemas.microsoft.com/office/drawing/2017/decorative" val="1"/>
              </a:ext>
            </a:extLst>
          </p:cNvPr>
          <p:cNvSpPr/>
          <p:nvPr userDrawn="1"/>
        </p:nvSpPr>
        <p:spPr>
          <a:xfrm>
            <a:off x="0" y="0"/>
            <a:ext cx="5565422" cy="6858000"/>
          </a:xfrm>
          <a:prstGeom prst="rect">
            <a:avLst/>
          </a:prstGeom>
          <a:ln>
            <a:noFill/>
          </a:ln>
          <a:effectLst>
            <a:outerShdw blurRad="254000" dist="50800" dir="5400000" sx="96000" sy="96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199" y="457200"/>
            <a:ext cx="448257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9502" y="2175642"/>
            <a:ext cx="4380271" cy="4124756"/>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77EF4E6-0835-4A9E-AB77-03E72BA07261}" type="datetime1">
              <a:rPr lang="en-US" smtClean="0"/>
              <a:t>9/7/2025</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457201"/>
            <a:ext cx="5585925" cy="5875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132355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2655112C-BE7C-E373-6111-176B47FC81A6}"/>
              </a:ext>
              <a:ext uri="{C183D7F6-B498-43B3-948B-1728B52AA6E4}">
                <adec:decorative xmlns:adec="http://schemas.microsoft.com/office/drawing/2017/decorative" val="1"/>
              </a:ext>
            </a:extLst>
          </p:cNvPr>
          <p:cNvSpPr/>
          <p:nvPr userDrawn="1"/>
        </p:nvSpPr>
        <p:spPr>
          <a:xfrm>
            <a:off x="-1" y="0"/>
            <a:ext cx="5584207" cy="6858000"/>
          </a:xfrm>
          <a:prstGeom prst="rect">
            <a:avLst/>
          </a:prstGeom>
          <a:ln>
            <a:noFill/>
          </a:ln>
          <a:effectLst>
            <a:outerShdw blurRad="254000" dist="50800" dir="5400000" sx="96000" sy="96000" algn="t"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57200"/>
            <a:ext cx="4380272"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2175642"/>
            <a:ext cx="5584206" cy="4682358"/>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457201"/>
            <a:ext cx="5585925" cy="5875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397586"/>
            <a:ext cx="2228193" cy="365125"/>
          </a:xfrm>
        </p:spPr>
        <p:txBody>
          <a:bodyPr/>
          <a:lstStyle/>
          <a:p>
            <a:fld id="{A77EF4E6-0835-4A9E-AB77-03E72BA07261}"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97069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5809B3C-AC74-5DC3-09FA-57A871BE9AD3}"/>
              </a:ext>
              <a:ext uri="{C183D7F6-B498-43B3-948B-1728B52AA6E4}">
                <adec:decorative xmlns:adec="http://schemas.microsoft.com/office/drawing/2017/decorative" val="1"/>
              </a:ext>
            </a:extLst>
          </p:cNvPr>
          <p:cNvSpPr/>
          <p:nvPr userDrawn="1"/>
        </p:nvSpPr>
        <p:spPr>
          <a:xfrm>
            <a:off x="1" y="-1"/>
            <a:ext cx="4612921" cy="6858001"/>
          </a:xfrm>
          <a:prstGeom prst="rect">
            <a:avLst/>
          </a:prstGeom>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200" y="457200"/>
            <a:ext cx="3815079"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59503" y="2295144"/>
            <a:ext cx="3515063" cy="4005253"/>
          </a:xfrm>
          <a:blipFill>
            <a:blip r:embed="rId2" cstate="screen">
              <a:alphaModFix amt="70000"/>
              <a:extLst>
                <a:ext uri="{28A0092B-C50C-407E-A947-70E740481C1C}">
                  <a14:useLocalDpi xmlns:a14="http://schemas.microsoft.com/office/drawing/2010/main"/>
                </a:ext>
              </a:extLst>
            </a:blip>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5E621BA2-1729-4125-80E1-73B10B108A05}" type="datetime1">
              <a:rPr lang="en-US" smtClean="0"/>
              <a:t>9/7/2025</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43500" y="457200"/>
            <a:ext cx="6434138"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73433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0CD10E-DCDC-D077-124D-D9AD1F8B1CF2}"/>
              </a:ext>
              <a:ext uri="{C183D7F6-B498-43B3-948B-1728B52AA6E4}">
                <adec:decorative xmlns:adec="http://schemas.microsoft.com/office/drawing/2017/decorative" val="1"/>
              </a:ext>
            </a:extLst>
          </p:cNvPr>
          <p:cNvSpPr/>
          <p:nvPr userDrawn="1"/>
        </p:nvSpPr>
        <p:spPr>
          <a:xfrm>
            <a:off x="1" y="0"/>
            <a:ext cx="8068234" cy="6858000"/>
          </a:xfrm>
          <a:prstGeom prst="rect">
            <a:avLst/>
          </a:prstGeom>
          <a:solidFill>
            <a:schemeClr val="bg1"/>
          </a:solidFill>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57200" y="1075198"/>
            <a:ext cx="7064188" cy="4707604"/>
          </a:xfrm>
        </p:spPr>
        <p:txBody>
          <a:bodyPr anchor="ctr">
            <a:normAutofit/>
          </a:bodyPr>
          <a:lstStyle>
            <a:lvl1pPr algn="ctr">
              <a:defRPr sz="22500">
                <a:solidFill>
                  <a:schemeClr val="accent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512740" y="1487780"/>
            <a:ext cx="3193022" cy="3882441"/>
          </a:xfrm>
        </p:spPr>
        <p:txBody>
          <a:bodyPr anchor="ctr">
            <a:normAutofit/>
          </a:bodyPr>
          <a:lstStyle>
            <a:lvl1pPr marL="0" indent="0" algn="l">
              <a:lnSpc>
                <a:spcPct val="110000"/>
              </a:lnSpc>
              <a:buNone/>
              <a:defRPr sz="2800" cap="none"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D87098E-FA98-43EB-9FC8-AACA19803591}"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8159136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2">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A375349-64D8-04FF-E6A4-A9F3EA3F3B83}"/>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78426"/>
            <a:ext cx="10543032" cy="3677264"/>
          </a:xfrm>
        </p:spPr>
        <p:txBody>
          <a:bodyPr anchor="b">
            <a:normAutofit/>
          </a:bodyPr>
          <a:lstStyle>
            <a:lvl1pPr algn="ctr">
              <a:defRPr sz="23200">
                <a:solidFill>
                  <a:schemeClr val="accent1"/>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229032" y="5201266"/>
            <a:ext cx="9733936" cy="1153814"/>
          </a:xfrm>
        </p:spPr>
        <p:txBody>
          <a:bodyPr anchor="ctr">
            <a:normAutofit/>
          </a:bodyPr>
          <a:lstStyle>
            <a:lvl1pPr marL="0" indent="0" algn="ctr">
              <a:lnSpc>
                <a:spcPct val="110000"/>
              </a:lnSpc>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09B7BD5-FE6F-4EB1-9820-1E0793986809}"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614574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34E64F7-E11B-F55A-F8C7-2938BC5485B0}"/>
              </a:ext>
              <a:ext uri="{C183D7F6-B498-43B3-948B-1728B52AA6E4}">
                <adec:decorative xmlns:adec="http://schemas.microsoft.com/office/drawing/2017/decorative" val="1"/>
              </a:ext>
            </a:extLst>
          </p:cNvPr>
          <p:cNvSpPr/>
          <p:nvPr userDrawn="1"/>
        </p:nvSpPr>
        <p:spPr>
          <a:xfrm>
            <a:off x="1" y="0"/>
            <a:ext cx="12191999" cy="4939393"/>
          </a:xfrm>
          <a:prstGeom prst="rect">
            <a:avLst/>
          </a:prstGeom>
          <a:solidFill>
            <a:schemeClr val="tx1"/>
          </a:solidFill>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78426"/>
            <a:ext cx="10543032" cy="3677264"/>
          </a:xfrm>
        </p:spPr>
        <p:txBody>
          <a:bodyPr anchor="b">
            <a:normAutofit/>
          </a:bodyPr>
          <a:lstStyle>
            <a:lvl1pPr algn="ctr">
              <a:defRPr sz="23200">
                <a:solidFill>
                  <a:schemeClr val="bg2"/>
                </a:solidFill>
              </a:defRPr>
            </a:lvl1pPr>
          </a:lstStyle>
          <a:p>
            <a:r>
              <a:rPr lang="en-US"/>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229032" y="5321789"/>
            <a:ext cx="9733936" cy="1153814"/>
          </a:xfrm>
        </p:spPr>
        <p:txBody>
          <a:bodyPr anchor="ctr">
            <a:normAutofit/>
          </a:bodyPr>
          <a:lstStyle>
            <a:lvl1pPr marL="0" indent="0" algn="ctr">
              <a:lnSpc>
                <a:spcPct val="110000"/>
              </a:lnSpc>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09B7BD5-FE6F-4EB1-9820-1E0793986809}"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29706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7FFB9803-9D1D-4898-AAE2-D2FBD12BA93E}"/>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292100" dist="63500" dir="5400000" sx="96000" sy="96000" algn="t" rotWithShape="0">
              <a:srgbClr val="000000">
                <a:alpha val="4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7199" y="5121129"/>
            <a:ext cx="11277604" cy="786384"/>
          </a:xfrm>
        </p:spPr>
        <p:txBody>
          <a:bodyPr anchor="b">
            <a:normAutofit/>
          </a:bodyPr>
          <a:lstStyle>
            <a:lvl1pPr algn="l">
              <a:defRPr sz="36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7198" y="5915481"/>
            <a:ext cx="11277603" cy="480373"/>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 y="0"/>
            <a:ext cx="12191999" cy="4944351"/>
          </a:xfrm>
          <a:blipFill dpi="0" rotWithShape="1">
            <a:blip r:embed="rId2" cstate="screen">
              <a:alphaModFix amt="7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0A5881F7-61E7-464A-B25B-D06EF371E7BB}" type="datetime1">
              <a:rPr lang="en-US" smtClean="0"/>
              <a:t>9/7/2025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5107679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9864DF-9848-D6C8-9258-3A5CE47778FD}"/>
              </a:ext>
              <a:ext uri="{C183D7F6-B498-43B3-948B-1728B52AA6E4}">
                <adec:decorative xmlns:adec="http://schemas.microsoft.com/office/drawing/2017/decorative" val="1"/>
              </a:ext>
            </a:extLst>
          </p:cNvPr>
          <p:cNvSpPr/>
          <p:nvPr userDrawn="1"/>
        </p:nvSpPr>
        <p:spPr>
          <a:xfrm>
            <a:off x="-18907" y="0"/>
            <a:ext cx="9039922" cy="6858000"/>
          </a:xfrm>
          <a:prstGeom prst="rect">
            <a:avLst/>
          </a:prstGeom>
          <a:solidFill>
            <a:schemeClr val="bg1"/>
          </a:solidFill>
          <a:ln>
            <a:noFill/>
          </a:ln>
          <a:effectLst>
            <a:outerShdw blurRad="368300" dist="63500" dir="5400000" sx="97000" sy="97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57200" y="417786"/>
            <a:ext cx="7811814" cy="5478517"/>
          </a:xfrm>
        </p:spPr>
        <p:txBody>
          <a:bodyPr anchor="t">
            <a:noAutofit/>
          </a:bodyPr>
          <a:lstStyle>
            <a:lvl1pPr marL="0" indent="0">
              <a:lnSpc>
                <a:spcPct val="100000"/>
              </a:lnSpc>
              <a:buNone/>
              <a:defRPr sz="5400" b="0">
                <a:solidFill>
                  <a:schemeClr val="tx2"/>
                </a:solidFill>
              </a:defRPr>
            </a:lvl1pPr>
            <a:lvl2pPr marL="228600" indent="0">
              <a:lnSpc>
                <a:spcPct val="100000"/>
              </a:lnSpc>
              <a:buNone/>
              <a:defRPr sz="4800" b="0">
                <a:solidFill>
                  <a:schemeClr val="tx2"/>
                </a:solidFill>
              </a:defRPr>
            </a:lvl2pPr>
            <a:lvl3pPr marL="457200" indent="0">
              <a:lnSpc>
                <a:spcPct val="100000"/>
              </a:lnSpc>
              <a:buNone/>
              <a:defRPr sz="4400" b="0">
                <a:solidFill>
                  <a:schemeClr val="tx2"/>
                </a:solidFill>
              </a:defRPr>
            </a:lvl3pPr>
            <a:lvl4pPr marL="685800" indent="0">
              <a:lnSpc>
                <a:spcPct val="100000"/>
              </a:lnSpc>
              <a:buNone/>
              <a:defRPr sz="4000" b="0">
                <a:solidFill>
                  <a:schemeClr val="tx2"/>
                </a:solidFill>
              </a:defRPr>
            </a:lvl4pPr>
            <a:lvl5pPr marL="914400" indent="0">
              <a:lnSpc>
                <a:spcPct val="100000"/>
              </a:lnSpc>
              <a:buNone/>
              <a:defRPr sz="3600" b="0">
                <a:solidFill>
                  <a:schemeClr val="tx2"/>
                </a:solidFill>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B3BEDB6B-97AA-46A7-9A9F-DF3F9C8FC710}" type="datetime1">
              <a:rPr lang="en-US" smtClean="0"/>
              <a:pPr/>
              <a:t>9/7/2025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36393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ement 3">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B9B519-1D75-197C-822E-7971723CEFF9}"/>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57199" y="1929384"/>
            <a:ext cx="8421625" cy="4142232"/>
          </a:xfrm>
        </p:spPr>
        <p:txBody>
          <a:bodyPr anchor="b">
            <a:noAutofit/>
          </a:bodyPr>
          <a:lstStyle>
            <a:lvl1pPr marL="0" indent="0">
              <a:lnSpc>
                <a:spcPct val="100000"/>
              </a:lnSpc>
              <a:buNone/>
              <a:defRPr sz="5000" b="1">
                <a:solidFill>
                  <a:schemeClr val="bg1"/>
                </a:solidFill>
              </a:defRPr>
            </a:lvl1pPr>
            <a:lvl2pPr marL="228600" indent="0">
              <a:lnSpc>
                <a:spcPct val="100000"/>
              </a:lnSpc>
              <a:buNone/>
              <a:defRPr sz="4400" b="1">
                <a:solidFill>
                  <a:schemeClr val="bg1"/>
                </a:solidFill>
              </a:defRPr>
            </a:lvl2pPr>
            <a:lvl3pPr marL="457200" indent="0">
              <a:lnSpc>
                <a:spcPct val="100000"/>
              </a:lnSpc>
              <a:buNone/>
              <a:defRPr sz="4000" b="1">
                <a:solidFill>
                  <a:schemeClr val="bg1"/>
                </a:solidFill>
              </a:defRPr>
            </a:lvl3pPr>
            <a:lvl4pPr marL="685800" indent="0">
              <a:lnSpc>
                <a:spcPct val="100000"/>
              </a:lnSpc>
              <a:buNone/>
              <a:defRPr sz="3600" b="1">
                <a:solidFill>
                  <a:schemeClr val="bg1"/>
                </a:solidFill>
              </a:defRPr>
            </a:lvl4pPr>
            <a:lvl5pPr marL="914400" indent="0">
              <a:lnSpc>
                <a:spcPct val="100000"/>
              </a:lnSpc>
              <a:buNone/>
              <a:defRPr sz="3200" b="1">
                <a:solidFill>
                  <a:schemeClr val="bg1"/>
                </a:solidFill>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7EB50A41-BBB0-4E99-933A-0D54E921223C}" type="datetime1">
              <a:rPr lang="en-US" smtClean="0"/>
              <a:pPr/>
              <a:t>9/7/2025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5036882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342E0AEC-8368-EAD3-F78A-8DD00AD5F4BD}"/>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334072" y="706212"/>
            <a:ext cx="9473189" cy="3526971"/>
          </a:xfrm>
        </p:spPr>
        <p:txBody>
          <a:bodyPr anchor="ctr">
            <a:normAutofit/>
          </a:bodyPr>
          <a:lstStyle>
            <a:lvl1pPr marL="173736" indent="-173736" algn="l">
              <a:lnSpc>
                <a:spcPct val="100000"/>
              </a:lnSpc>
              <a:defRPr sz="5400" b="0">
                <a:solidFill>
                  <a:schemeClr val="accent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518800" y="5592286"/>
            <a:ext cx="8991270" cy="612820"/>
          </a:xfrm>
        </p:spPr>
        <p:txBody>
          <a:bodyPr anchor="ctr">
            <a:normAutofit/>
          </a:bodyPr>
          <a:lstStyle>
            <a:lvl1pPr marL="0" indent="0" algn="l">
              <a:buNone/>
              <a:defRPr sz="22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91AEBA9-38A4-4A5F-86B3-1B3385D5906B}"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517700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2">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0835389-478C-7F74-F6E0-89AF30735CF5}"/>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57199" y="494270"/>
            <a:ext cx="9116569" cy="3781168"/>
          </a:xfrm>
        </p:spPr>
        <p:txBody>
          <a:bodyPr anchor="t">
            <a:normAutofit/>
          </a:bodyPr>
          <a:lstStyle>
            <a:lvl1pPr marL="173736" indent="-173736" algn="l">
              <a:lnSpc>
                <a:spcPct val="100000"/>
              </a:lnSpc>
              <a:defRPr sz="4400" b="0">
                <a:solidFill>
                  <a:schemeClr val="tx2"/>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04982" y="5520007"/>
            <a:ext cx="8968785" cy="757379"/>
          </a:xfrm>
        </p:spPr>
        <p:txBody>
          <a:bodyPr anchor="ctr">
            <a:normAutofit/>
          </a:bodyPr>
          <a:lstStyle>
            <a:lvl1pPr marL="0" indent="0" algn="l">
              <a:buNone/>
              <a:defRPr sz="22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37436DFB-2C6F-4036-AEBC-4AAB690F37DF}"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700074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Quote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272016" cy="3291840"/>
          </a:xfrm>
        </p:spPr>
        <p:txBody>
          <a:bodyPr anchor="ctr">
            <a:normAutofit/>
          </a:bodyPr>
          <a:lstStyle>
            <a:lvl1pPr marL="155448" indent="-155448" algn="l">
              <a:lnSpc>
                <a:spcPct val="100000"/>
              </a:lnSpc>
              <a:defRPr sz="4000" b="0"/>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47397" y="5349240"/>
            <a:ext cx="9088027" cy="466344"/>
          </a:xfrm>
        </p:spPr>
        <p:txBody>
          <a:bodyPr anchor="ctr">
            <a:normAutofit/>
          </a:bodyPr>
          <a:lstStyle>
            <a:lvl1pPr marL="0" indent="0" algn="l">
              <a:buNone/>
              <a:defRPr sz="2200" b="1">
                <a:solidFill>
                  <a:schemeClr val="accent1">
                    <a:lumMod val="40000"/>
                    <a:lumOff val="6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11B3A76E-6AB8-4A60-98AF-4814163FD320}"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74002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26E94611-9B68-3A55-1A34-78D9B5624A62}"/>
              </a:ext>
              <a:ext uri="{C183D7F6-B498-43B3-948B-1728B52AA6E4}">
                <adec:decorative xmlns:adec="http://schemas.microsoft.com/office/drawing/2017/decorative" val="1"/>
              </a:ext>
            </a:extLst>
          </p:cNvPr>
          <p:cNvSpPr/>
          <p:nvPr userDrawn="1"/>
        </p:nvSpPr>
        <p:spPr>
          <a:xfrm>
            <a:off x="0" y="-1"/>
            <a:ext cx="12191999" cy="1347109"/>
          </a:xfrm>
          <a:prstGeom prst="rect">
            <a:avLst/>
          </a:prstGeom>
          <a:ln>
            <a:noFill/>
          </a:ln>
          <a:effectLst>
            <a:outerShdw blurRad="203200" dist="25400" dir="5400000" sx="93000" sy="93000" algn="t"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57198" y="457200"/>
            <a:ext cx="10896601" cy="693682"/>
          </a:xfrm>
        </p:spPr>
        <p:txBody>
          <a:bodyPr anchor="t"/>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457199" y="1663264"/>
            <a:ext cx="5218931"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663264"/>
            <a:ext cx="5181600" cy="467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191D92A-FD65-4630-8EF9-DCFDE3EFD6C4}"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4636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19884ADE-F00C-2AA5-CD3A-1CBC4D425BFF}"/>
              </a:ext>
              <a:ext uri="{C183D7F6-B498-43B3-948B-1728B52AA6E4}">
                <adec:decorative xmlns:adec="http://schemas.microsoft.com/office/drawing/2017/decorative" val="1"/>
              </a:ext>
            </a:extLst>
          </p:cNvPr>
          <p:cNvSpPr/>
          <p:nvPr userDrawn="1"/>
        </p:nvSpPr>
        <p:spPr>
          <a:xfrm>
            <a:off x="0" y="-1"/>
            <a:ext cx="12191999" cy="1347109"/>
          </a:xfrm>
          <a:prstGeom prst="rect">
            <a:avLst/>
          </a:prstGeom>
          <a:ln>
            <a:noFill/>
          </a:ln>
          <a:effectLst>
            <a:outerShdw blurRad="215900" dist="25400" dir="5400000" sx="93000" sy="93000" algn="t"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57199" y="457201"/>
            <a:ext cx="10898189" cy="693682"/>
          </a:xfrm>
        </p:spPr>
        <p:txBody>
          <a:bodyPr anchor="t"/>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57200" y="1595300"/>
            <a:ext cx="5262890" cy="534033"/>
          </a:xfrm>
        </p:spPr>
        <p:txBody>
          <a:bodyPr anchor="b">
            <a:normAutofit/>
          </a:bodyPr>
          <a:lstStyle>
            <a:lvl1pPr marL="0" indent="0">
              <a:lnSpc>
                <a:spcPct val="90000"/>
              </a:lnSpc>
              <a:buNone/>
              <a:defRPr sz="1800" b="1" cap="all" spc="15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457199" y="2271365"/>
            <a:ext cx="5262891"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595300"/>
            <a:ext cx="5183188" cy="534033"/>
          </a:xfrm>
        </p:spPr>
        <p:txBody>
          <a:bodyPr anchor="b">
            <a:normAutofit/>
          </a:bodyPr>
          <a:lstStyle>
            <a:lvl1pPr marL="0" indent="0">
              <a:lnSpc>
                <a:spcPct val="90000"/>
              </a:lnSpc>
              <a:buNone/>
              <a:defRPr sz="1800" b="1" cap="all" spc="15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271365"/>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D4373491-7B77-49C6-AD2D-C13ED48C2EBA}" type="datetime1">
              <a:rPr lang="en-US" smtClean="0"/>
              <a:t>9/7/2025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9884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457200" y="457200"/>
            <a:ext cx="10809026" cy="1132258"/>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5B7FDED9-56B8-4F05-AB54-2CC756DCB8EE}" type="datetime1">
              <a:rPr lang="en-US" smtClean="0"/>
              <a:t>9/7/2025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83484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75466C3F-BF2A-44FE-B216-339938B7BC3B}" type="datetime1">
              <a:rPr lang="en-US" smtClean="0"/>
              <a:t>9/7/2025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244510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5E2D00-4497-60C5-E8FC-FA83BE12E58E}"/>
              </a:ext>
              <a:ext uri="{C183D7F6-B498-43B3-948B-1728B52AA6E4}">
                <adec:decorative xmlns:adec="http://schemas.microsoft.com/office/drawing/2017/decorative" val="1"/>
              </a:ext>
            </a:extLst>
          </p:cNvPr>
          <p:cNvSpPr/>
          <p:nvPr userDrawn="1"/>
        </p:nvSpPr>
        <p:spPr>
          <a:xfrm>
            <a:off x="1" y="-2"/>
            <a:ext cx="4604129" cy="6858001"/>
          </a:xfrm>
          <a:prstGeom prst="rect">
            <a:avLst/>
          </a:prstGeom>
          <a:solidFill>
            <a:schemeClr val="bg1"/>
          </a:solidFill>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57199" y="457200"/>
            <a:ext cx="3657601" cy="1757505"/>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57199" y="2585544"/>
            <a:ext cx="3657601" cy="367523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457201"/>
            <a:ext cx="6440258" cy="585152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BEDF8AE2-251E-4D0E-B879-45475D6F38C8}" type="datetime1">
              <a:rPr lang="en-US" smtClean="0"/>
              <a:t>9/7/2025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4853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503EC21-D784-9EDB-F275-60428E050E28}"/>
              </a:ext>
              <a:ext uri="{C183D7F6-B498-43B3-948B-1728B52AA6E4}">
                <adec:decorative xmlns:adec="http://schemas.microsoft.com/office/drawing/2017/decorative" val="1"/>
              </a:ext>
            </a:extLst>
          </p:cNvPr>
          <p:cNvSpPr/>
          <p:nvPr userDrawn="1"/>
        </p:nvSpPr>
        <p:spPr>
          <a:xfrm>
            <a:off x="1" y="0"/>
            <a:ext cx="12191999"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85AEA52D-0CD6-21E0-5777-2F16DC4C910A}"/>
              </a:ext>
              <a:ext uri="{C183D7F6-B498-43B3-948B-1728B52AA6E4}">
                <adec:decorative xmlns:adec="http://schemas.microsoft.com/office/drawing/2017/decorative" val="1"/>
              </a:ext>
            </a:extLst>
          </p:cNvPr>
          <p:cNvSpPr/>
          <p:nvPr userDrawn="1"/>
        </p:nvSpPr>
        <p:spPr>
          <a:xfrm>
            <a:off x="15767" y="0"/>
            <a:ext cx="6584949" cy="6858000"/>
          </a:xfrm>
          <a:prstGeom prst="rect">
            <a:avLst/>
          </a:prstGeom>
          <a:ln>
            <a:noFill/>
          </a:ln>
          <a:effectLst>
            <a:outerShdw blurRad="457200" dist="76200" sx="96000" sy="96000" algn="t" rotWithShape="0">
              <a:srgbClr val="000000">
                <a:alpha val="1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555706"/>
            <a:ext cx="4361688" cy="4049084"/>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5298623"/>
            <a:ext cx="4371463" cy="971015"/>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15766" y="0"/>
            <a:ext cx="6663325" cy="6858000"/>
          </a:xfrm>
          <a:blipFill dpi="0" rotWithShape="1">
            <a:blip r:embed="rId2" cstate="screen">
              <a:alphaModFix amt="7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397585"/>
            <a:ext cx="1707625" cy="365125"/>
          </a:xfrm>
        </p:spPr>
        <p:txBody>
          <a:bodyPr/>
          <a:lstStyle>
            <a:lvl1pPr>
              <a:defRPr>
                <a:solidFill>
                  <a:schemeClr val="tx1"/>
                </a:solidFill>
                <a:effectLst/>
              </a:defRPr>
            </a:lvl1pPr>
          </a:lstStyle>
          <a:p>
            <a:fld id="{6EAE0971-16E1-4804-BCF7-2D4AE159BC5F}"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89442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4FBFB14-839E-7A12-0510-8689D86E6846}"/>
              </a:ext>
              <a:ext uri="{C183D7F6-B498-43B3-948B-1728B52AA6E4}">
                <adec:decorative xmlns:adec="http://schemas.microsoft.com/office/drawing/2017/decorative" val="1"/>
              </a:ext>
            </a:extLst>
          </p:cNvPr>
          <p:cNvSpPr/>
          <p:nvPr userDrawn="1"/>
        </p:nvSpPr>
        <p:spPr>
          <a:xfrm>
            <a:off x="4605423" y="0"/>
            <a:ext cx="7586578" cy="6858000"/>
          </a:xfrm>
          <a:prstGeom prst="rect">
            <a:avLst/>
          </a:prstGeom>
          <a:solidFill>
            <a:schemeClr val="bg1"/>
          </a:solidFill>
          <a:ln>
            <a:noFill/>
          </a:ln>
          <a:effectLst>
            <a:outerShdw blurRad="228600" dist="25400" dir="5400000" sx="97000" sy="97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57199" y="457200"/>
            <a:ext cx="3688868"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72823" y="2826137"/>
            <a:ext cx="367350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C8E2833-867D-45B3-9E62-3A71290884E3}" type="datetime1">
              <a:rPr lang="en-US" smtClean="0"/>
              <a:t>9/7/2025</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163207" y="557785"/>
            <a:ext cx="6471008" cy="5742430"/>
          </a:xfrm>
          <a:blipFill>
            <a:blip r:embed="rId2" cstate="screen">
              <a:alphaModFix amt="7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94850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nclus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16F33D-BC3B-B205-F219-8E637AE65197}"/>
              </a:ext>
            </a:extLst>
          </p:cNvPr>
          <p:cNvSpPr/>
          <p:nvPr userDrawn="1"/>
        </p:nvSpPr>
        <p:spPr>
          <a:xfrm>
            <a:off x="0" y="0"/>
            <a:ext cx="12191999"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82655738-04DB-F8B9-B985-BD4FFF625D43}"/>
              </a:ext>
              <a:ext uri="{C183D7F6-B498-43B3-948B-1728B52AA6E4}">
                <adec:decorative xmlns:adec="http://schemas.microsoft.com/office/drawing/2017/decorative" val="1"/>
              </a:ext>
            </a:extLst>
          </p:cNvPr>
          <p:cNvSpPr/>
          <p:nvPr userDrawn="1"/>
        </p:nvSpPr>
        <p:spPr>
          <a:xfrm>
            <a:off x="1" y="-5418"/>
            <a:ext cx="12191999" cy="2583080"/>
          </a:xfrm>
          <a:prstGeom prst="rect">
            <a:avLst/>
          </a:prstGeom>
          <a:solidFill>
            <a:schemeClr val="bg1">
              <a:alpha val="50000"/>
            </a:schemeClr>
          </a:solidFill>
          <a:ln>
            <a:noFill/>
          </a:ln>
          <a:effectLst>
            <a:outerShdw blurRad="228600" dist="25400" dir="5400000" sx="94000" sy="94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835572"/>
            <a:ext cx="10499834" cy="1434662"/>
          </a:xfrm>
        </p:spPr>
        <p:txBody>
          <a:bodyPr anchor="b">
            <a:noAutofit/>
          </a:bodyPr>
          <a:lstStyle>
            <a:lvl1pPr>
              <a:defRPr sz="60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61044" y="3593592"/>
            <a:ext cx="10890504" cy="274320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5AA654AB-C2AE-417E-9E7B-1A38F8EEF46E}" type="datetime1">
              <a:rPr lang="en-US" smtClean="0"/>
              <a:pPr/>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10456995"/>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D936B30-203F-4712-8AB4-D6468F071EE8}"/>
              </a:ext>
              <a:ext uri="{C183D7F6-B498-43B3-948B-1728B52AA6E4}">
                <adec:decorative xmlns:adec="http://schemas.microsoft.com/office/drawing/2017/decorative" val="1"/>
              </a:ext>
            </a:extLst>
          </p:cNvPr>
          <p:cNvSpPr/>
          <p:nvPr userDrawn="1"/>
        </p:nvSpPr>
        <p:spPr>
          <a:xfrm>
            <a:off x="1" y="-24264"/>
            <a:ext cx="12191999" cy="4299183"/>
          </a:xfrm>
          <a:prstGeom prst="rect">
            <a:avLst/>
          </a:prstGeom>
          <a:solidFill>
            <a:schemeClr val="bg1"/>
          </a:solidFill>
          <a:ln>
            <a:noFill/>
          </a:ln>
          <a:effectLst>
            <a:outerShdw blurRad="254000" dist="254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01111"/>
            <a:ext cx="8430767" cy="2940268"/>
          </a:xfrm>
        </p:spPr>
        <p:txBody>
          <a:bodyPr anchor="b">
            <a:noAutofit/>
          </a:bodyPr>
          <a:lstStyle>
            <a:lvl1pPr>
              <a:defRPr sz="600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200" y="4696445"/>
            <a:ext cx="8430639" cy="1279615"/>
          </a:xfrm>
        </p:spPr>
        <p:txBody>
          <a:bodyPr>
            <a:noAutofit/>
          </a:bodyPr>
          <a:lstStyle>
            <a:lvl1pPr marL="0" indent="0">
              <a:buNone/>
              <a:defRPr sz="2400">
                <a:solidFill>
                  <a:schemeClr val="tx2"/>
                </a:solidFill>
              </a:defRPr>
            </a:lvl1pPr>
            <a:lvl2pPr marL="228600" indent="0">
              <a:buNone/>
              <a:defRPr sz="2000">
                <a:solidFill>
                  <a:schemeClr val="tx2"/>
                </a:solidFill>
              </a:defRPr>
            </a:lvl2pPr>
            <a:lvl3pPr marL="457200" indent="0">
              <a:buNone/>
              <a:defRPr sz="1800">
                <a:solidFill>
                  <a:schemeClr val="tx2"/>
                </a:solidFill>
              </a:defRPr>
            </a:lvl3pPr>
            <a:lvl4pPr marL="685800" indent="0">
              <a:buNone/>
              <a:defRPr sz="1600">
                <a:solidFill>
                  <a:schemeClr val="tx2"/>
                </a:solidFill>
              </a:defRPr>
            </a:lvl4pPr>
            <a:lvl5pPr marL="914400" indent="0">
              <a:buNone/>
              <a:defRPr sz="1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E59424E-2F7C-42CF-80D9-5F65DA459DD0}" type="datetime1">
              <a:rPr lang="en-US" smtClean="0"/>
              <a:t>9/7/2025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68458699"/>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627698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p:spPr>
        <p:txBody>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9/7/2025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73429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49B523C6-1C5C-6DE8-4A3F-21360DF86013}"/>
              </a:ext>
              <a:ext uri="{C183D7F6-B498-43B3-948B-1728B52AA6E4}">
                <adec:decorative xmlns:adec="http://schemas.microsoft.com/office/drawing/2017/decorative" val="1"/>
              </a:ext>
            </a:extLst>
          </p:cNvPr>
          <p:cNvSpPr/>
          <p:nvPr userDrawn="1"/>
        </p:nvSpPr>
        <p:spPr>
          <a:xfrm>
            <a:off x="2" y="0"/>
            <a:ext cx="5059528" cy="4939393"/>
          </a:xfrm>
          <a:prstGeom prst="rect">
            <a:avLst/>
          </a:prstGeom>
          <a:ln>
            <a:noFill/>
          </a:ln>
          <a:effectLst>
            <a:outerShdw blurRad="304800" dist="50800" dir="5400000" sx="96000" sy="96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7200" y="457200"/>
            <a:ext cx="4025153" cy="3739896"/>
          </a:xfrm>
        </p:spPr>
        <p:txBody>
          <a:bodyPr anchor="t">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7200" y="5332780"/>
            <a:ext cx="4025153" cy="1016813"/>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029201" y="0"/>
            <a:ext cx="7162800" cy="6858000"/>
          </a:xfrm>
          <a:blipFill dpi="0" rotWithShape="1">
            <a:blip r:embed="rId2" cstate="screen">
              <a:alphaModFix amt="7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457200" y="6396802"/>
            <a:ext cx="1631737" cy="365125"/>
          </a:xfrm>
        </p:spPr>
        <p:txBody>
          <a:bodyPr/>
          <a:lstStyle/>
          <a:p>
            <a:fld id="{5017E961-8070-4076-BC89-E9A21E8B1DDB}" type="datetime1">
              <a:rPr lang="en-US" smtClean="0"/>
              <a:t>9/7/2025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963428" y="6396802"/>
            <a:ext cx="2540857"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519970" y="6396802"/>
            <a:ext cx="539560"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946495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6D593C-5636-A3D4-D0B4-7C5D4B4D6957}"/>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7198" y="3507830"/>
            <a:ext cx="7589521" cy="2944368"/>
          </a:xfrm>
        </p:spPr>
        <p:txBody>
          <a:bodyPr anchor="b">
            <a:normAutofit/>
          </a:bodyPr>
          <a:lstStyle>
            <a:lvl1pPr algn="l">
              <a:defRPr sz="8000">
                <a:solidFill>
                  <a:schemeClr val="accent1">
                    <a:lumMod val="20000"/>
                    <a:lumOff val="80000"/>
                  </a:schemeClr>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F34549CE-172D-4858-ACF7-34679969C52A}" type="datetime1">
              <a:rPr lang="en-US" smtClean="0"/>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76983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84" userDrawn="1">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er 2">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7198" y="3507830"/>
            <a:ext cx="7589521" cy="2944368"/>
          </a:xfrm>
        </p:spPr>
        <p:txBody>
          <a:bodyPr anchor="b">
            <a:normAutofit/>
          </a:bodyPr>
          <a:lstStyle>
            <a:lvl1pPr algn="l">
              <a:defRPr sz="8000">
                <a:solidFill>
                  <a:schemeClr val="accent1"/>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F34549CE-172D-4858-ACF7-34679969C52A}" type="datetime1">
              <a:rPr lang="en-US" smtClean="0"/>
              <a:pPr/>
              <a:t>9/7/2025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946678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84" userDrawn="1">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48D240F-8668-0DFF-3268-B576F3C300A3}"/>
              </a:ext>
              <a:ext uri="{C183D7F6-B498-43B3-948B-1728B52AA6E4}">
                <adec:decorative xmlns:adec="http://schemas.microsoft.com/office/drawing/2017/decorative" val="1"/>
              </a:ext>
            </a:extLst>
          </p:cNvPr>
          <p:cNvSpPr/>
          <p:nvPr userDrawn="1"/>
        </p:nvSpPr>
        <p:spPr>
          <a:xfrm>
            <a:off x="-1" y="1"/>
            <a:ext cx="12192001" cy="2892972"/>
          </a:xfrm>
          <a:prstGeom prst="rect">
            <a:avLst/>
          </a:prstGeom>
          <a:ln>
            <a:noFill/>
          </a:ln>
          <a:effectLst>
            <a:outerShdw blurRad="266700" dist="25400" dir="5400000" sx="96000" sy="96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199" y="457200"/>
            <a:ext cx="9506608" cy="2215056"/>
          </a:xfrm>
        </p:spPr>
        <p:txBody>
          <a:bodyPr anchor="b">
            <a:noAutofit/>
          </a:bodyPr>
          <a:lstStyle>
            <a:lvl1pPr>
              <a:defRPr sz="880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61386" y="3231931"/>
            <a:ext cx="5200938" cy="2791839"/>
          </a:xfrm>
        </p:spPr>
        <p:txBody>
          <a:bodyPr>
            <a:normAutofit/>
          </a:bodyPr>
          <a:lstStyle>
            <a:lvl1pPr>
              <a:defRPr sz="22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07E5ED5B-F431-4291-9350-DE25B4E24A2B}" type="datetime1">
              <a:rPr lang="en-US" smtClean="0"/>
              <a:t>9/7/2025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52514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tint">
            <a:extLst>
              <a:ext uri="{FF2B5EF4-FFF2-40B4-BE49-F238E27FC236}">
                <a16:creationId xmlns:a16="http://schemas.microsoft.com/office/drawing/2014/main" id="{F3CE03C6-DBD5-2C9E-3C9A-B3B83F63A567}"/>
              </a:ext>
              <a:ext uri="{C183D7F6-B498-43B3-948B-1728B52AA6E4}">
                <adec:decorative xmlns:adec="http://schemas.microsoft.com/office/drawing/2017/decorative" val="1"/>
              </a:ext>
            </a:extLst>
          </p:cNvPr>
          <p:cNvSpPr/>
          <p:nvPr userDrawn="1"/>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57200" y="457200"/>
            <a:ext cx="10809026" cy="97020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57201" y="1595301"/>
            <a:ext cx="10809026" cy="47140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57199" y="6397586"/>
            <a:ext cx="4043855" cy="365125"/>
          </a:xfrm>
          <a:prstGeom prst="rect">
            <a:avLst/>
          </a:prstGeom>
        </p:spPr>
        <p:txBody>
          <a:bodyPr vert="horz" lIns="91440" tIns="45720" rIns="91440" bIns="45720" rtlCol="0" anchor="ctr"/>
          <a:lstStyle>
            <a:lvl1pPr algn="l">
              <a:defRPr sz="900">
                <a:solidFill>
                  <a:schemeClr val="tx2"/>
                </a:solidFill>
              </a:defRPr>
            </a:lvl1pPr>
          </a:lstStyle>
          <a:p>
            <a:fld id="{D1E4CDFE-4149-497F-9AB2-FC1DA668517A}" type="datetime1">
              <a:rPr lang="en-US" smtClean="0"/>
              <a:pPr/>
              <a:t>9/7/2025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324193" y="6397586"/>
            <a:ext cx="3238130" cy="365125"/>
          </a:xfrm>
          <a:prstGeom prst="rect">
            <a:avLst/>
          </a:prstGeom>
        </p:spPr>
        <p:txBody>
          <a:bodyPr vert="horz" lIns="91440" tIns="45720" rIns="91440" bIns="45720" rtlCol="0" anchor="ctr"/>
          <a:lstStyle>
            <a:lvl1pPr algn="r">
              <a:defRPr sz="9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62323" y="6397586"/>
            <a:ext cx="530578" cy="365125"/>
          </a:xfrm>
          <a:prstGeom prst="rect">
            <a:avLst/>
          </a:prstGeom>
        </p:spPr>
        <p:txBody>
          <a:bodyPr vert="horz" lIns="91440" tIns="45720" rIns="91440" bIns="45720" rtlCol="0" anchor="ctr"/>
          <a:lstStyle>
            <a:lvl1pPr algn="ctr">
              <a:defRPr sz="1200" b="1">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80279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hf hdr="0"/>
  <p:txStyles>
    <p:titleStyle>
      <a:lvl1pPr algn="l" defTabSz="914400" rtl="0" eaLnBrk="1" latinLnBrk="0" hangingPunct="1">
        <a:lnSpc>
          <a:spcPct val="90000"/>
        </a:lnSpc>
        <a:spcBef>
          <a:spcPct val="0"/>
        </a:spcBef>
        <a:buNone/>
        <a:defRPr sz="3200" b="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CDAE-89B0-1343-26C4-1E1FE008D02A}"/>
              </a:ext>
            </a:extLst>
          </p:cNvPr>
          <p:cNvSpPr>
            <a:spLocks noGrp="1"/>
          </p:cNvSpPr>
          <p:nvPr>
            <p:ph type="ctrTitle"/>
          </p:nvPr>
        </p:nvSpPr>
        <p:spPr>
          <a:xfrm>
            <a:off x="457200" y="457200"/>
            <a:ext cx="4025153" cy="3739896"/>
          </a:xfrm>
        </p:spPr>
        <p:txBody>
          <a:bodyPr anchor="t">
            <a:normAutofit/>
          </a:bodyPr>
          <a:lstStyle/>
          <a:p>
            <a:r>
              <a:rPr lang="en-US"/>
              <a:t>Gen AI Sales Insight Assistant</a:t>
            </a:r>
          </a:p>
        </p:txBody>
      </p:sp>
      <p:sp>
        <p:nvSpPr>
          <p:cNvPr id="3" name="Subtitle 2">
            <a:extLst>
              <a:ext uri="{FF2B5EF4-FFF2-40B4-BE49-F238E27FC236}">
                <a16:creationId xmlns:a16="http://schemas.microsoft.com/office/drawing/2014/main" id="{CC640A82-FC55-0E66-A3DA-8DBCE18CF877}"/>
              </a:ext>
            </a:extLst>
          </p:cNvPr>
          <p:cNvSpPr>
            <a:spLocks noGrp="1"/>
          </p:cNvSpPr>
          <p:nvPr>
            <p:ph type="subTitle" idx="1"/>
          </p:nvPr>
        </p:nvSpPr>
        <p:spPr>
          <a:xfrm>
            <a:off x="457200" y="5332780"/>
            <a:ext cx="4025153" cy="1016813"/>
          </a:xfrm>
        </p:spPr>
        <p:txBody>
          <a:bodyPr anchor="ctr">
            <a:normAutofit/>
          </a:bodyPr>
          <a:lstStyle/>
          <a:p>
            <a:r>
              <a:rPr lang="en-US"/>
              <a:t>Leveraging artificial intelligence for smarter sales strategies</a:t>
            </a:r>
          </a:p>
        </p:txBody>
      </p:sp>
      <p:pic>
        <p:nvPicPr>
          <p:cNvPr id="7" name="Picture 6" descr="Abstract particle graph background">
            <a:extLst>
              <a:ext uri="{FF2B5EF4-FFF2-40B4-BE49-F238E27FC236}">
                <a16:creationId xmlns:a16="http://schemas.microsoft.com/office/drawing/2014/main" id="{1E0AEFB6-BEFF-47AC-A875-A388EDA1564B}"/>
              </a:ext>
            </a:extLst>
          </p:cNvPr>
          <p:cNvPicPr>
            <a:picLocks noChangeAspect="1"/>
          </p:cNvPicPr>
          <p:nvPr/>
        </p:nvPicPr>
        <p:blipFill>
          <a:blip r:embed="rId3"/>
          <a:srcRect l="21594" r="8688" b="-1"/>
          <a:stretch>
            <a:fillRect/>
          </a:stretch>
        </p:blipFill>
        <p:spPr>
          <a:xfrm>
            <a:off x="5029201" y="10"/>
            <a:ext cx="7162800" cy="6857990"/>
          </a:xfrm>
          <a:prstGeom prst="rect">
            <a:avLst/>
          </a:prstGeom>
          <a:noFill/>
        </p:spPr>
      </p:pic>
      <p:sp>
        <p:nvSpPr>
          <p:cNvPr id="4" name="Date Placeholder 3">
            <a:extLst>
              <a:ext uri="{FF2B5EF4-FFF2-40B4-BE49-F238E27FC236}">
                <a16:creationId xmlns:a16="http://schemas.microsoft.com/office/drawing/2014/main" id="{DEE4D927-13C4-1D7B-95EF-1B7D172CAE29}"/>
              </a:ext>
            </a:extLst>
          </p:cNvPr>
          <p:cNvSpPr>
            <a:spLocks noGrp="1"/>
          </p:cNvSpPr>
          <p:nvPr>
            <p:ph type="dt" sz="half" idx="14"/>
          </p:nvPr>
        </p:nvSpPr>
        <p:spPr>
          <a:xfrm>
            <a:off x="457200" y="6396802"/>
            <a:ext cx="1631737"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C0784D9E-AB6E-E77C-B740-99A3B8078BE7}"/>
              </a:ext>
            </a:extLst>
          </p:cNvPr>
          <p:cNvSpPr>
            <a:spLocks noGrp="1"/>
          </p:cNvSpPr>
          <p:nvPr>
            <p:ph type="ftr" sz="quarter" idx="15"/>
          </p:nvPr>
        </p:nvSpPr>
        <p:spPr>
          <a:xfrm>
            <a:off x="1963428" y="6396802"/>
            <a:ext cx="2540857"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AA0FD8E4-BCF3-C81B-B301-D46552E017AE}"/>
              </a:ext>
            </a:extLst>
          </p:cNvPr>
          <p:cNvSpPr>
            <a:spLocks noGrp="1"/>
          </p:cNvSpPr>
          <p:nvPr>
            <p:ph type="sldNum" sz="quarter" idx="16"/>
          </p:nvPr>
        </p:nvSpPr>
        <p:spPr>
          <a:xfrm>
            <a:off x="4519970" y="6396802"/>
            <a:ext cx="539560" cy="365125"/>
          </a:xfrm>
        </p:spPr>
        <p:txBody>
          <a:bodyPr anchor="ctr">
            <a:normAutofit/>
          </a:bodyPr>
          <a:lstStyle/>
          <a:p>
            <a:pPr>
              <a:spcAft>
                <a:spcPts val="600"/>
              </a:spcAft>
            </a:pPr>
            <a:fld id="{CC057153-B650-4DEB-B370-79DDCFDCE934}" type="slidenum">
              <a:rPr lang="en-US" smtClean="0"/>
              <a:pPr>
                <a:spcAft>
                  <a:spcPts val="600"/>
                </a:spcAft>
              </a:pPr>
              <a:t>1</a:t>
            </a:fld>
            <a:endParaRPr lang="en-US"/>
          </a:p>
        </p:txBody>
      </p:sp>
    </p:spTree>
    <p:extLst>
      <p:ext uri="{BB962C8B-B14F-4D97-AF65-F5344CB8AC3E}">
        <p14:creationId xmlns:p14="http://schemas.microsoft.com/office/powerpoint/2010/main" val="34115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A113-3E0D-0A8B-91B7-36329F553A65}"/>
              </a:ext>
            </a:extLst>
          </p:cNvPr>
          <p:cNvSpPr>
            <a:spLocks noGrp="1"/>
          </p:cNvSpPr>
          <p:nvPr>
            <p:ph type="ctrTitle"/>
          </p:nvPr>
        </p:nvSpPr>
        <p:spPr>
          <a:xfrm>
            <a:off x="457198" y="3507830"/>
            <a:ext cx="7589521" cy="2944368"/>
          </a:xfrm>
        </p:spPr>
        <p:txBody>
          <a:bodyPr anchor="b">
            <a:normAutofit/>
          </a:bodyPr>
          <a:lstStyle/>
          <a:p>
            <a:r>
              <a:rPr lang="en-US"/>
              <a:t>Technology Stack</a:t>
            </a:r>
          </a:p>
        </p:txBody>
      </p:sp>
      <p:sp>
        <p:nvSpPr>
          <p:cNvPr id="4" name="Date Placeholder 3">
            <a:extLst>
              <a:ext uri="{FF2B5EF4-FFF2-40B4-BE49-F238E27FC236}">
                <a16:creationId xmlns:a16="http://schemas.microsoft.com/office/drawing/2014/main" id="{338C3272-8863-334E-FF10-7FA1CCFC12B8}"/>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301908ED-E800-372D-5A3D-AFC1D5B78F4D}"/>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ADF3324E-9571-0830-4912-71F61F70C16A}"/>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10</a:t>
            </a:fld>
            <a:endParaRPr lang="en-US"/>
          </a:p>
        </p:txBody>
      </p:sp>
    </p:spTree>
    <p:extLst>
      <p:ext uri="{BB962C8B-B14F-4D97-AF65-F5344CB8AC3E}">
        <p14:creationId xmlns:p14="http://schemas.microsoft.com/office/powerpoint/2010/main" val="2896634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4ECCC-AB9A-90C3-275F-756D6A1C02DE}"/>
              </a:ext>
            </a:extLst>
          </p:cNvPr>
          <p:cNvSpPr>
            <a:spLocks noGrp="1"/>
          </p:cNvSpPr>
          <p:nvPr>
            <p:ph type="title"/>
          </p:nvPr>
        </p:nvSpPr>
        <p:spPr>
          <a:xfrm>
            <a:off x="457200" y="457200"/>
            <a:ext cx="7084142" cy="968895"/>
          </a:xfrm>
        </p:spPr>
        <p:txBody>
          <a:bodyPr vert="horz" lIns="91440" tIns="45720" rIns="91440" bIns="45720" rtlCol="0" anchor="b">
            <a:normAutofit/>
          </a:bodyPr>
          <a:lstStyle/>
          <a:p>
            <a:r>
              <a:rPr lang="en-US" b="0" kern="1200">
                <a:latin typeface="+mj-lt"/>
                <a:ea typeface="+mj-ea"/>
                <a:cs typeface="+mj-cs"/>
              </a:rPr>
              <a:t>Python Libraries Used</a:t>
            </a:r>
          </a:p>
        </p:txBody>
      </p:sp>
      <p:sp>
        <p:nvSpPr>
          <p:cNvPr id="8" name="TextBox 7">
            <a:extLst>
              <a:ext uri="{FF2B5EF4-FFF2-40B4-BE49-F238E27FC236}">
                <a16:creationId xmlns:a16="http://schemas.microsoft.com/office/drawing/2014/main" id="{C38E906A-72C0-462B-93B8-B9C134E8246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199" y="1596044"/>
            <a:ext cx="7084143" cy="4686769"/>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 Manipulation Library</a:t>
            </a:r>
          </a:p>
          <a:p>
            <a:pPr marL="0" lvl="1" indent="0">
              <a:spcBef>
                <a:spcPts val="1000"/>
              </a:spcBef>
              <a:spcAft>
                <a:spcPts val="600"/>
              </a:spcAft>
              <a:buFont typeface="Arial" panose="020B0604020202020204" pitchFamily="34" charset="0"/>
              <a:buNone/>
            </a:pPr>
            <a:r>
              <a:rPr lang="en-US" sz="1400"/>
              <a:t>Pandas is used for efficient data manipulation and analysis, enabling structured data handling.</a:t>
            </a:r>
          </a:p>
          <a:p>
            <a:pPr marL="0" indent="0">
              <a:spcBef>
                <a:spcPts val="2500"/>
              </a:spcBef>
              <a:spcAft>
                <a:spcPts val="600"/>
              </a:spcAft>
              <a:buFont typeface="Arial" panose="020B0604020202020204" pitchFamily="34" charset="0"/>
              <a:buNone/>
            </a:pPr>
            <a:r>
              <a:rPr lang="en-US" sz="1400" b="1"/>
              <a:t>Visualization Libraries</a:t>
            </a:r>
          </a:p>
          <a:p>
            <a:pPr marL="0" lvl="1" indent="0">
              <a:spcBef>
                <a:spcPts val="1000"/>
              </a:spcBef>
              <a:spcAft>
                <a:spcPts val="600"/>
              </a:spcAft>
              <a:buFont typeface="Arial" panose="020B0604020202020204" pitchFamily="34" charset="0"/>
              <a:buNone/>
            </a:pPr>
            <a:r>
              <a:rPr lang="en-US" sz="1400"/>
              <a:t>Matplotlib and Seaborn create detailed and aesthetic visualizations for data insights.</a:t>
            </a:r>
          </a:p>
          <a:p>
            <a:pPr marL="0" indent="0">
              <a:spcBef>
                <a:spcPts val="2500"/>
              </a:spcBef>
              <a:spcAft>
                <a:spcPts val="600"/>
              </a:spcAft>
              <a:buFont typeface="Arial" panose="020B0604020202020204" pitchFamily="34" charset="0"/>
              <a:buNone/>
            </a:pPr>
            <a:r>
              <a:rPr lang="en-US" sz="1400" b="1"/>
              <a:t>User Interface and API Tools</a:t>
            </a:r>
          </a:p>
          <a:p>
            <a:pPr marL="0" lvl="1" indent="0">
              <a:spcBef>
                <a:spcPts val="1000"/>
              </a:spcBef>
              <a:spcAft>
                <a:spcPts val="600"/>
              </a:spcAft>
              <a:buFont typeface="Arial" panose="020B0604020202020204" pitchFamily="34" charset="0"/>
              <a:buNone/>
            </a:pPr>
            <a:r>
              <a:rPr lang="en-US" sz="1400"/>
              <a:t>Streamlit builds interactive dashboards, while FastAPI and Uvicorn handle API serving and server running.</a:t>
            </a:r>
          </a:p>
          <a:p>
            <a:pPr marL="0" indent="0">
              <a:spcBef>
                <a:spcPts val="2500"/>
              </a:spcBef>
              <a:spcAft>
                <a:spcPts val="600"/>
              </a:spcAft>
              <a:buFont typeface="Arial" panose="020B0604020202020204" pitchFamily="34" charset="0"/>
              <a:buNone/>
            </a:pPr>
            <a:r>
              <a:rPr lang="en-US" sz="1400" b="1"/>
              <a:t>AI Integration Library</a:t>
            </a:r>
          </a:p>
          <a:p>
            <a:pPr marL="0" lvl="1" indent="0">
              <a:spcBef>
                <a:spcPts val="1000"/>
              </a:spcBef>
              <a:spcAft>
                <a:spcPts val="600"/>
              </a:spcAft>
              <a:buFont typeface="Arial" panose="020B0604020202020204" pitchFamily="34" charset="0"/>
              <a:buNone/>
            </a:pPr>
            <a:r>
              <a:rPr lang="en-US" sz="1400"/>
              <a:t>OpenAI library enables seamless integration with ChatGPT for intelligent data application features.</a:t>
            </a:r>
          </a:p>
        </p:txBody>
      </p:sp>
      <p:sp>
        <p:nvSpPr>
          <p:cNvPr id="4" name="Date Placeholder 3">
            <a:extLst>
              <a:ext uri="{FF2B5EF4-FFF2-40B4-BE49-F238E27FC236}">
                <a16:creationId xmlns:a16="http://schemas.microsoft.com/office/drawing/2014/main" id="{55607158-8911-CEFE-CB13-CCA9AAF08819}"/>
              </a:ext>
            </a:extLst>
          </p:cNvPr>
          <p:cNvSpPr>
            <a:spLocks noGrp="1"/>
          </p:cNvSpPr>
          <p:nvPr>
            <p:ph type="dt" sz="half" idx="15"/>
          </p:nvPr>
        </p:nvSpPr>
        <p:spPr>
          <a:xfrm>
            <a:off x="457200" y="6397586"/>
            <a:ext cx="3643070"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1B19E20F-1E35-82CC-1D75-045565C42F17}"/>
              </a:ext>
            </a:extLst>
          </p:cNvPr>
          <p:cNvSpPr>
            <a:spLocks noGrp="1"/>
          </p:cNvSpPr>
          <p:nvPr>
            <p:ph type="ftr" sz="quarter" idx="16"/>
          </p:nvPr>
        </p:nvSpPr>
        <p:spPr>
          <a:xfrm>
            <a:off x="4301338" y="6397956"/>
            <a:ext cx="2988813" cy="365125"/>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283DF0B-06AF-EA6C-6697-EAFE27B1D7EA}"/>
              </a:ext>
            </a:extLst>
          </p:cNvPr>
          <p:cNvSpPr>
            <a:spLocks noGrp="1"/>
          </p:cNvSpPr>
          <p:nvPr>
            <p:ph type="sldNum" sz="quarter" idx="17"/>
          </p:nvPr>
        </p:nvSpPr>
        <p:spPr>
          <a:xfrm>
            <a:off x="7290151" y="6397956"/>
            <a:ext cx="499902" cy="36475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pic>
        <p:nvPicPr>
          <p:cNvPr id="7" name="Content Placeholder 6" descr="Database big data symbol badge">
            <a:extLst>
              <a:ext uri="{FF2B5EF4-FFF2-40B4-BE49-F238E27FC236}">
                <a16:creationId xmlns:a16="http://schemas.microsoft.com/office/drawing/2014/main" id="{127207DF-C84D-4A71-B621-861444B099FC}"/>
              </a:ext>
            </a:extLst>
          </p:cNvPr>
          <p:cNvPicPr>
            <a:picLocks noGrp="1" noChangeAspect="1"/>
          </p:cNvPicPr>
          <p:nvPr>
            <p:ph type="pic" sz="quarter" idx="13"/>
          </p:nvPr>
        </p:nvPicPr>
        <p:blipFill>
          <a:blip r:embed="rId3"/>
          <a:srcRect l="19904" r="20308"/>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354644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D5765-F8F7-9C9C-16BF-77694BEDFFD2}"/>
              </a:ext>
            </a:extLst>
          </p:cNvPr>
          <p:cNvSpPr>
            <a:spLocks noGrp="1"/>
          </p:cNvSpPr>
          <p:nvPr>
            <p:ph type="ctrTitle"/>
          </p:nvPr>
        </p:nvSpPr>
        <p:spPr>
          <a:xfrm>
            <a:off x="457198" y="3507830"/>
            <a:ext cx="7589521" cy="2944368"/>
          </a:xfrm>
        </p:spPr>
        <p:txBody>
          <a:bodyPr anchor="b">
            <a:normAutofit/>
          </a:bodyPr>
          <a:lstStyle/>
          <a:p>
            <a:r>
              <a:rPr lang="en-US"/>
              <a:t>Demo Walkthrough</a:t>
            </a:r>
          </a:p>
        </p:txBody>
      </p:sp>
      <p:sp>
        <p:nvSpPr>
          <p:cNvPr id="4" name="Date Placeholder 3">
            <a:extLst>
              <a:ext uri="{FF2B5EF4-FFF2-40B4-BE49-F238E27FC236}">
                <a16:creationId xmlns:a16="http://schemas.microsoft.com/office/drawing/2014/main" id="{83D6D3EB-92BE-97B8-4E1B-DA9B117CF3CB}"/>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D5580DC0-AFCE-0CF6-06C9-6125B4AEBA86}"/>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05DC538F-6562-D848-08D3-B042FFFD4C01}"/>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12</a:t>
            </a:fld>
            <a:endParaRPr lang="en-US"/>
          </a:p>
        </p:txBody>
      </p:sp>
    </p:spTree>
    <p:extLst>
      <p:ext uri="{BB962C8B-B14F-4D97-AF65-F5344CB8AC3E}">
        <p14:creationId xmlns:p14="http://schemas.microsoft.com/office/powerpoint/2010/main" val="3170956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AA54-BBD7-5848-D2E1-A168AB8B5B92}"/>
              </a:ext>
            </a:extLst>
          </p:cNvPr>
          <p:cNvSpPr>
            <a:spLocks noGrp="1"/>
          </p:cNvSpPr>
          <p:nvPr>
            <p:ph type="title"/>
          </p:nvPr>
        </p:nvSpPr>
        <p:spPr>
          <a:xfrm>
            <a:off x="457199" y="457200"/>
            <a:ext cx="3409648" cy="5719639"/>
          </a:xfrm>
        </p:spPr>
        <p:txBody>
          <a:bodyPr anchor="t">
            <a:normAutofit/>
          </a:bodyPr>
          <a:lstStyle/>
          <a:p>
            <a:r>
              <a:rPr lang="en-US"/>
              <a:t>Step-by-Step Interaction</a:t>
            </a:r>
          </a:p>
        </p:txBody>
      </p:sp>
      <p:sp>
        <p:nvSpPr>
          <p:cNvPr id="3" name="Content Placeholder 2">
            <a:extLst>
              <a:ext uri="{FF2B5EF4-FFF2-40B4-BE49-F238E27FC236}">
                <a16:creationId xmlns:a16="http://schemas.microsoft.com/office/drawing/2014/main" id="{12907887-2E3A-1D32-82CC-0CE4373F830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04268" y="457200"/>
            <a:ext cx="7315200" cy="5806440"/>
          </a:xfrm>
        </p:spPr>
        <p:txBody>
          <a:bodyPr>
            <a:normAutofit/>
          </a:bodyPr>
          <a:lstStyle/>
          <a:p>
            <a:pPr marL="0" indent="0">
              <a:spcBef>
                <a:spcPts val="2500"/>
              </a:spcBef>
              <a:buFont typeface="Arial" panose="020B0604020202020204" pitchFamily="34" charset="0"/>
              <a:buNone/>
            </a:pPr>
            <a:r>
              <a:rPr lang="en-US" sz="1400" b="1"/>
              <a:t>Launching Dashboard</a:t>
            </a:r>
          </a:p>
          <a:p>
            <a:pPr marL="0" lvl="1" indent="0">
              <a:buFont typeface="Arial" panose="020B0604020202020204" pitchFamily="34" charset="0"/>
              <a:buNone/>
            </a:pPr>
            <a:r>
              <a:rPr lang="en-US" sz="1400"/>
              <a:t>Users begin by launching the Streamlit dashboard for interactive data analysis.</a:t>
            </a:r>
          </a:p>
          <a:p>
            <a:pPr marL="0" indent="0">
              <a:spcBef>
                <a:spcPts val="2500"/>
              </a:spcBef>
              <a:buFont typeface="Arial" panose="020B0604020202020204" pitchFamily="34" charset="0"/>
              <a:buNone/>
            </a:pPr>
            <a:r>
              <a:rPr lang="en-US" sz="1400" b="1"/>
              <a:t>Uploading Data File</a:t>
            </a:r>
          </a:p>
          <a:p>
            <a:pPr marL="0" lvl="1" indent="0">
              <a:buFont typeface="Arial" panose="020B0604020202020204" pitchFamily="34" charset="0"/>
              <a:buNone/>
            </a:pPr>
            <a:r>
              <a:rPr lang="en-US" sz="1400"/>
              <a:t>Users upload a sales CSV file to input data for analysis.</a:t>
            </a:r>
          </a:p>
          <a:p>
            <a:pPr marL="0" indent="0">
              <a:spcBef>
                <a:spcPts val="2500"/>
              </a:spcBef>
              <a:buFont typeface="Arial" panose="020B0604020202020204" pitchFamily="34" charset="0"/>
              <a:buNone/>
            </a:pPr>
            <a:r>
              <a:rPr lang="en-US" sz="1400" b="1"/>
              <a:t>Applying Data Filters</a:t>
            </a:r>
          </a:p>
          <a:p>
            <a:pPr marL="0" lvl="1" indent="0">
              <a:buFont typeface="Arial" panose="020B0604020202020204" pitchFamily="34" charset="0"/>
              <a:buNone/>
            </a:pPr>
            <a:r>
              <a:rPr lang="en-US" sz="1400"/>
              <a:t>Filters for region, category, and date range refine the dataset dynamically.</a:t>
            </a:r>
          </a:p>
          <a:p>
            <a:pPr marL="0" indent="0">
              <a:spcBef>
                <a:spcPts val="2500"/>
              </a:spcBef>
              <a:buFont typeface="Arial" panose="020B0604020202020204" pitchFamily="34" charset="0"/>
              <a:buNone/>
            </a:pPr>
            <a:r>
              <a:rPr lang="en-US" sz="1400" b="1"/>
              <a:t>Viewing Dynamic Charts</a:t>
            </a:r>
          </a:p>
          <a:p>
            <a:pPr marL="0" lvl="1" indent="0">
              <a:buFont typeface="Arial" panose="020B0604020202020204" pitchFamily="34" charset="0"/>
              <a:buNone/>
            </a:pPr>
            <a:r>
              <a:rPr lang="en-US" sz="1400"/>
              <a:t>Dynamic charts display total revenue and top categories based on filtered data.</a:t>
            </a:r>
          </a:p>
          <a:p>
            <a:pPr marL="0" indent="0">
              <a:spcBef>
                <a:spcPts val="2500"/>
              </a:spcBef>
              <a:buFont typeface="Arial" panose="020B0604020202020204" pitchFamily="34" charset="0"/>
              <a:buNone/>
            </a:pPr>
            <a:r>
              <a:rPr lang="en-US" sz="1400" b="1"/>
              <a:t>Asking Natural Language Queries</a:t>
            </a:r>
          </a:p>
          <a:p>
            <a:pPr marL="0" lvl="1" indent="0">
              <a:buFont typeface="Arial" panose="020B0604020202020204" pitchFamily="34" charset="0"/>
              <a:buNone/>
            </a:pPr>
            <a:r>
              <a:rPr lang="en-US" sz="1400"/>
              <a:t>Users ask questions like seasonal trends using natural language input.</a:t>
            </a:r>
          </a:p>
          <a:p>
            <a:pPr marL="0" indent="0">
              <a:spcBef>
                <a:spcPts val="2500"/>
              </a:spcBef>
              <a:buFont typeface="Arial" panose="020B0604020202020204" pitchFamily="34" charset="0"/>
              <a:buNone/>
            </a:pPr>
            <a:r>
              <a:rPr lang="en-US" sz="1400" b="1"/>
              <a:t>Receiving AI Insights</a:t>
            </a:r>
          </a:p>
          <a:p>
            <a:pPr marL="0" lvl="1" indent="0">
              <a:buFont typeface="Arial" panose="020B0604020202020204" pitchFamily="34" charset="0"/>
              <a:buNone/>
            </a:pPr>
            <a:r>
              <a:rPr lang="en-US" sz="1400"/>
              <a:t>AI models generate insightful responses based on user queries and data.</a:t>
            </a:r>
          </a:p>
        </p:txBody>
      </p:sp>
      <p:sp>
        <p:nvSpPr>
          <p:cNvPr id="4" name="Date Placeholder 3">
            <a:extLst>
              <a:ext uri="{FF2B5EF4-FFF2-40B4-BE49-F238E27FC236}">
                <a16:creationId xmlns:a16="http://schemas.microsoft.com/office/drawing/2014/main" id="{B046986F-409E-96F5-FCCD-6C690E6BBA74}"/>
              </a:ext>
            </a:extLst>
          </p:cNvPr>
          <p:cNvSpPr>
            <a:spLocks noGrp="1"/>
          </p:cNvSpPr>
          <p:nvPr>
            <p:ph type="dt" sz="half" idx="10"/>
          </p:nvPr>
        </p:nvSpPr>
        <p:spPr>
          <a:xfrm>
            <a:off x="457199" y="6397586"/>
            <a:ext cx="4043855" cy="365125"/>
          </a:xfrm>
        </p:spPr>
        <p:txBody>
          <a:bodyPr anchor="ctr">
            <a:normAutofit/>
          </a:bodyPr>
          <a:lstStyle/>
          <a:p>
            <a:pPr>
              <a:spcAft>
                <a:spcPts val="600"/>
              </a:spcAft>
            </a:pPr>
            <a:fld id="{07E5ED5B-F431-4291-9350-DE25B4E24A2B}"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C8ABA3F9-5CAF-8619-EB0F-D66532AEBE22}"/>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7620CF61-6881-5D00-7247-35E5570E98FE}"/>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13</a:t>
            </a:fld>
            <a:endParaRPr lang="en-US"/>
          </a:p>
        </p:txBody>
      </p:sp>
    </p:spTree>
    <p:extLst>
      <p:ext uri="{BB962C8B-B14F-4D97-AF65-F5344CB8AC3E}">
        <p14:creationId xmlns:p14="http://schemas.microsoft.com/office/powerpoint/2010/main" val="385404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C94D-6541-504D-E4DC-6C75EDDF6FC6}"/>
              </a:ext>
            </a:extLst>
          </p:cNvPr>
          <p:cNvSpPr>
            <a:spLocks noGrp="1"/>
          </p:cNvSpPr>
          <p:nvPr>
            <p:ph type="ctrTitle"/>
          </p:nvPr>
        </p:nvSpPr>
        <p:spPr>
          <a:xfrm>
            <a:off x="457198" y="3507830"/>
            <a:ext cx="7589521" cy="2944368"/>
          </a:xfrm>
        </p:spPr>
        <p:txBody>
          <a:bodyPr anchor="b">
            <a:normAutofit/>
          </a:bodyPr>
          <a:lstStyle/>
          <a:p>
            <a:r>
              <a:rPr lang="en-US"/>
              <a:t>Use Case Scenario</a:t>
            </a:r>
          </a:p>
        </p:txBody>
      </p:sp>
      <p:sp>
        <p:nvSpPr>
          <p:cNvPr id="4" name="Date Placeholder 3">
            <a:extLst>
              <a:ext uri="{FF2B5EF4-FFF2-40B4-BE49-F238E27FC236}">
                <a16:creationId xmlns:a16="http://schemas.microsoft.com/office/drawing/2014/main" id="{38853A2E-0664-15E9-06C5-FDAF3FFE968E}"/>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9DF55BF4-5091-5696-367E-10C18BE4B6BC}"/>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094F8594-37BB-BFF8-E418-7C72D5A829E6}"/>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Tree>
    <p:extLst>
      <p:ext uri="{BB962C8B-B14F-4D97-AF65-F5344CB8AC3E}">
        <p14:creationId xmlns:p14="http://schemas.microsoft.com/office/powerpoint/2010/main" val="1492891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63C17-5650-3C37-478E-B4045880DA2A}"/>
              </a:ext>
            </a:extLst>
          </p:cNvPr>
          <p:cNvSpPr>
            <a:spLocks noGrp="1"/>
          </p:cNvSpPr>
          <p:nvPr>
            <p:ph type="title"/>
          </p:nvPr>
        </p:nvSpPr>
        <p:spPr>
          <a:xfrm>
            <a:off x="457200" y="457200"/>
            <a:ext cx="7084142" cy="968895"/>
          </a:xfrm>
        </p:spPr>
        <p:txBody>
          <a:bodyPr vert="horz" lIns="91440" tIns="45720" rIns="91440" bIns="45720" rtlCol="0" anchor="b">
            <a:normAutofit/>
          </a:bodyPr>
          <a:lstStyle/>
          <a:p>
            <a:r>
              <a:rPr lang="en-US" b="0" kern="1200">
                <a:latin typeface="+mj-lt"/>
                <a:ea typeface="+mj-ea"/>
                <a:cs typeface="+mj-cs"/>
              </a:rPr>
              <a:t>Sales Manager Strategy Planning</a:t>
            </a:r>
          </a:p>
        </p:txBody>
      </p:sp>
      <p:sp>
        <p:nvSpPr>
          <p:cNvPr id="8" name="TextBox 7">
            <a:extLst>
              <a:ext uri="{FF2B5EF4-FFF2-40B4-BE49-F238E27FC236}">
                <a16:creationId xmlns:a16="http://schemas.microsoft.com/office/drawing/2014/main" id="{7052FB08-B710-4C74-9DED-F4E03EBA1A7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199" y="1596044"/>
            <a:ext cx="7084143" cy="4686769"/>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 Upload and Filtering</a:t>
            </a:r>
          </a:p>
          <a:p>
            <a:pPr marL="0" lvl="1" indent="0">
              <a:spcBef>
                <a:spcPts val="1000"/>
              </a:spcBef>
              <a:spcAft>
                <a:spcPts val="600"/>
              </a:spcAft>
              <a:buFont typeface="Arial" panose="020B0604020202020204" pitchFamily="34" charset="0"/>
              <a:buNone/>
            </a:pPr>
            <a:r>
              <a:rPr lang="en-US" sz="1400"/>
              <a:t>The sales manager uploads quarterly data and filters it by region and category for detailed analysis.</a:t>
            </a:r>
          </a:p>
          <a:p>
            <a:pPr marL="0" indent="0">
              <a:spcBef>
                <a:spcPts val="2500"/>
              </a:spcBef>
              <a:spcAft>
                <a:spcPts val="600"/>
              </a:spcAft>
              <a:buFont typeface="Arial" panose="020B0604020202020204" pitchFamily="34" charset="0"/>
              <a:buNone/>
            </a:pPr>
            <a:r>
              <a:rPr lang="en-US" sz="1400" b="1"/>
              <a:t>Identifying Underperformance</a:t>
            </a:r>
          </a:p>
          <a:p>
            <a:pPr marL="0" lvl="1" indent="0">
              <a:spcBef>
                <a:spcPts val="1000"/>
              </a:spcBef>
              <a:spcAft>
                <a:spcPts val="600"/>
              </a:spcAft>
              <a:buFont typeface="Arial" panose="020B0604020202020204" pitchFamily="34" charset="0"/>
              <a:buNone/>
            </a:pPr>
            <a:r>
              <a:rPr lang="en-US" sz="1400"/>
              <a:t>Visualizations help identify regions and categories that are underperforming in sales.</a:t>
            </a:r>
          </a:p>
          <a:p>
            <a:pPr marL="0" indent="0">
              <a:spcBef>
                <a:spcPts val="2500"/>
              </a:spcBef>
              <a:spcAft>
                <a:spcPts val="600"/>
              </a:spcAft>
              <a:buFont typeface="Arial" panose="020B0604020202020204" pitchFamily="34" charset="0"/>
              <a:buNone/>
            </a:pPr>
            <a:r>
              <a:rPr lang="en-US" sz="1400" b="1"/>
              <a:t>Strategic Improvement Suggestions</a:t>
            </a:r>
          </a:p>
          <a:p>
            <a:pPr marL="0" lvl="1" indent="0">
              <a:spcBef>
                <a:spcPts val="1000"/>
              </a:spcBef>
              <a:spcAft>
                <a:spcPts val="600"/>
              </a:spcAft>
              <a:buFont typeface="Arial" panose="020B0604020202020204" pitchFamily="34" charset="0"/>
              <a:buNone/>
            </a:pPr>
            <a:r>
              <a:rPr lang="en-US" sz="1400"/>
              <a:t>The assistant recommends targeted promotions and inventory adjustments to boost sales performance.</a:t>
            </a:r>
          </a:p>
          <a:p>
            <a:pPr marL="0" indent="0">
              <a:spcBef>
                <a:spcPts val="2500"/>
              </a:spcBef>
              <a:spcAft>
                <a:spcPts val="600"/>
              </a:spcAft>
              <a:buFont typeface="Arial" panose="020B0604020202020204" pitchFamily="34" charset="0"/>
              <a:buNone/>
            </a:pPr>
            <a:r>
              <a:rPr lang="en-US" sz="1400" b="1"/>
              <a:t>Data-Driven Decision Making</a:t>
            </a:r>
          </a:p>
          <a:p>
            <a:pPr marL="0" lvl="1" indent="0">
              <a:spcBef>
                <a:spcPts val="1000"/>
              </a:spcBef>
              <a:spcAft>
                <a:spcPts val="600"/>
              </a:spcAft>
              <a:buFont typeface="Arial" panose="020B0604020202020204" pitchFamily="34" charset="0"/>
              <a:buNone/>
            </a:pPr>
            <a:r>
              <a:rPr lang="en-US" sz="1400"/>
              <a:t>This use case demonstrates how AI tools support strategic planning with actionable insights.</a:t>
            </a:r>
          </a:p>
        </p:txBody>
      </p:sp>
      <p:sp>
        <p:nvSpPr>
          <p:cNvPr id="4" name="Date Placeholder 3">
            <a:extLst>
              <a:ext uri="{FF2B5EF4-FFF2-40B4-BE49-F238E27FC236}">
                <a16:creationId xmlns:a16="http://schemas.microsoft.com/office/drawing/2014/main" id="{E15BE19D-2578-EA64-B962-F53286CABC57}"/>
              </a:ext>
            </a:extLst>
          </p:cNvPr>
          <p:cNvSpPr>
            <a:spLocks noGrp="1"/>
          </p:cNvSpPr>
          <p:nvPr>
            <p:ph type="dt" sz="half" idx="15"/>
          </p:nvPr>
        </p:nvSpPr>
        <p:spPr>
          <a:xfrm>
            <a:off x="457200" y="6397586"/>
            <a:ext cx="3643070"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66D3FD95-CFF8-3F23-A97F-B39B1CE70E26}"/>
              </a:ext>
            </a:extLst>
          </p:cNvPr>
          <p:cNvSpPr>
            <a:spLocks noGrp="1"/>
          </p:cNvSpPr>
          <p:nvPr>
            <p:ph type="ftr" sz="quarter" idx="16"/>
          </p:nvPr>
        </p:nvSpPr>
        <p:spPr>
          <a:xfrm>
            <a:off x="4301338" y="6397956"/>
            <a:ext cx="2988813" cy="365125"/>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A404991C-0301-7AB4-A773-B039128587DA}"/>
              </a:ext>
            </a:extLst>
          </p:cNvPr>
          <p:cNvSpPr>
            <a:spLocks noGrp="1"/>
          </p:cNvSpPr>
          <p:nvPr>
            <p:ph type="sldNum" sz="quarter" idx="17"/>
          </p:nvPr>
        </p:nvSpPr>
        <p:spPr>
          <a:xfrm>
            <a:off x="7290151" y="6397956"/>
            <a:ext cx="499902" cy="36475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pic>
        <p:nvPicPr>
          <p:cNvPr id="7" name="Content Placeholder 6" descr="Close-up of unrecognizable female analyst learning information about world sales while analyzing report in office">
            <a:extLst>
              <a:ext uri="{FF2B5EF4-FFF2-40B4-BE49-F238E27FC236}">
                <a16:creationId xmlns:a16="http://schemas.microsoft.com/office/drawing/2014/main" id="{E60D03F6-575F-4AB4-B35C-C7D2110046CD}"/>
              </a:ext>
            </a:extLst>
          </p:cNvPr>
          <p:cNvPicPr>
            <a:picLocks noGrp="1" noChangeAspect="1"/>
          </p:cNvPicPr>
          <p:nvPr>
            <p:ph type="pic" sz="quarter" idx="13"/>
          </p:nvPr>
        </p:nvPicPr>
        <p:blipFill>
          <a:blip r:embed="rId3"/>
          <a:srcRect l="17113" r="42978" b="-1"/>
          <a:stretch>
            <a:fillRect/>
          </a:stretch>
        </p:blipFill>
        <p:spPr>
          <a:xfrm>
            <a:off x="8091732" y="10"/>
            <a:ext cx="4100267" cy="6857990"/>
          </a:xfrm>
          <a:prstGeom prst="rect">
            <a:avLst/>
          </a:prstGeom>
          <a:noFill/>
        </p:spPr>
      </p:pic>
    </p:spTree>
    <p:extLst>
      <p:ext uri="{BB962C8B-B14F-4D97-AF65-F5344CB8AC3E}">
        <p14:creationId xmlns:p14="http://schemas.microsoft.com/office/powerpoint/2010/main" val="3275640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20409-CE27-F02A-253B-279AA7168A3B}"/>
              </a:ext>
            </a:extLst>
          </p:cNvPr>
          <p:cNvSpPr>
            <a:spLocks noGrp="1"/>
          </p:cNvSpPr>
          <p:nvPr>
            <p:ph type="ctrTitle"/>
          </p:nvPr>
        </p:nvSpPr>
        <p:spPr>
          <a:xfrm>
            <a:off x="457198" y="3507830"/>
            <a:ext cx="7589521" cy="2944368"/>
          </a:xfrm>
        </p:spPr>
        <p:txBody>
          <a:bodyPr anchor="b">
            <a:normAutofit/>
          </a:bodyPr>
          <a:lstStyle/>
          <a:p>
            <a:r>
              <a:rPr lang="en-US"/>
              <a:t>Contributors</a:t>
            </a:r>
          </a:p>
        </p:txBody>
      </p:sp>
      <p:sp>
        <p:nvSpPr>
          <p:cNvPr id="4" name="Date Placeholder 3">
            <a:extLst>
              <a:ext uri="{FF2B5EF4-FFF2-40B4-BE49-F238E27FC236}">
                <a16:creationId xmlns:a16="http://schemas.microsoft.com/office/drawing/2014/main" id="{D93EBC1A-6B56-3290-3DD1-32E4A09EDD36}"/>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4383AC3F-12BE-11EB-0080-3B236779B8CF}"/>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23A92852-E7BF-EB19-D8FC-C4404C25F1C8}"/>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16</a:t>
            </a:fld>
            <a:endParaRPr lang="en-US"/>
          </a:p>
        </p:txBody>
      </p:sp>
    </p:spTree>
    <p:extLst>
      <p:ext uri="{BB962C8B-B14F-4D97-AF65-F5344CB8AC3E}">
        <p14:creationId xmlns:p14="http://schemas.microsoft.com/office/powerpoint/2010/main" val="3471933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DA4F-C389-2864-658D-CDB6ABFD8BB8}"/>
              </a:ext>
            </a:extLst>
          </p:cNvPr>
          <p:cNvSpPr>
            <a:spLocks noGrp="1"/>
          </p:cNvSpPr>
          <p:nvPr>
            <p:ph type="title"/>
          </p:nvPr>
        </p:nvSpPr>
        <p:spPr>
          <a:xfrm>
            <a:off x="457198" y="457200"/>
            <a:ext cx="4702629" cy="967512"/>
          </a:xfrm>
        </p:spPr>
        <p:txBody>
          <a:bodyPr vert="horz" lIns="91440" tIns="45720" rIns="91440" bIns="45720" rtlCol="0" anchor="b">
            <a:normAutofit/>
          </a:bodyPr>
          <a:lstStyle/>
          <a:p>
            <a:r>
              <a:rPr lang="en-US" b="0" kern="1200">
                <a:latin typeface="+mj-lt"/>
                <a:ea typeface="+mj-ea"/>
                <a:cs typeface="+mj-cs"/>
              </a:rPr>
              <a:t>Project Team</a:t>
            </a:r>
          </a:p>
        </p:txBody>
      </p:sp>
      <p:sp>
        <p:nvSpPr>
          <p:cNvPr id="8" name="TextBox 7">
            <a:extLst>
              <a:ext uri="{FF2B5EF4-FFF2-40B4-BE49-F238E27FC236}">
                <a16:creationId xmlns:a16="http://schemas.microsoft.com/office/drawing/2014/main" id="{4F12BBC3-0CB8-4495-BA30-A794B46AA61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1596593"/>
            <a:ext cx="4702629" cy="476580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Human Leadership</a:t>
            </a:r>
          </a:p>
          <a:p>
            <a:pPr marL="0" lvl="1" indent="0">
              <a:spcBef>
                <a:spcPts val="1000"/>
              </a:spcBef>
              <a:spcAft>
                <a:spcPts val="600"/>
              </a:spcAft>
              <a:buFont typeface="Arial" panose="020B0604020202020204" pitchFamily="34" charset="0"/>
              <a:buNone/>
            </a:pPr>
            <a:r>
              <a:rPr lang="en-US" sz="1400"/>
              <a:t>The lead developer guided concept creation, data analysis, and dashboard design with expert insight.</a:t>
            </a:r>
          </a:p>
          <a:p>
            <a:pPr marL="0" indent="0">
              <a:spcBef>
                <a:spcPts val="2500"/>
              </a:spcBef>
              <a:spcAft>
                <a:spcPts val="600"/>
              </a:spcAft>
              <a:buFont typeface="Arial" panose="020B0604020202020204" pitchFamily="34" charset="0"/>
              <a:buNone/>
            </a:pPr>
            <a:r>
              <a:rPr lang="en-US" sz="1400" b="1"/>
              <a:t>AI Assistance</a:t>
            </a:r>
          </a:p>
          <a:p>
            <a:pPr marL="0" lvl="1" indent="0">
              <a:spcBef>
                <a:spcPts val="1000"/>
              </a:spcBef>
              <a:spcAft>
                <a:spcPts val="600"/>
              </a:spcAft>
              <a:buFont typeface="Arial" panose="020B0604020202020204" pitchFamily="34" charset="0"/>
              <a:buNone/>
            </a:pPr>
            <a:r>
              <a:rPr lang="en-US" sz="1400"/>
              <a:t>AI contributed to code generation, logic optimization, visualization, and integration support effectively.</a:t>
            </a:r>
          </a:p>
          <a:p>
            <a:pPr marL="0" indent="0">
              <a:spcBef>
                <a:spcPts val="2500"/>
              </a:spcBef>
              <a:spcAft>
                <a:spcPts val="600"/>
              </a:spcAft>
              <a:buFont typeface="Arial" panose="020B0604020202020204" pitchFamily="34" charset="0"/>
              <a:buNone/>
            </a:pPr>
            <a:r>
              <a:rPr lang="en-US" sz="1400" b="1"/>
              <a:t>Human-AI Collaboration</a:t>
            </a:r>
          </a:p>
          <a:p>
            <a:pPr marL="0" lvl="1" indent="0">
              <a:spcBef>
                <a:spcPts val="1000"/>
              </a:spcBef>
              <a:spcAft>
                <a:spcPts val="600"/>
              </a:spcAft>
              <a:buFont typeface="Arial" panose="020B0604020202020204" pitchFamily="34" charset="0"/>
              <a:buNone/>
            </a:pPr>
            <a:r>
              <a:rPr lang="en-US" sz="1400"/>
              <a:t>This project highlights the synergy between human expertise and AI capabilities driving innovation.</a:t>
            </a:r>
          </a:p>
        </p:txBody>
      </p:sp>
      <p:sp>
        <p:nvSpPr>
          <p:cNvPr id="4" name="Date Placeholder 3">
            <a:extLst>
              <a:ext uri="{FF2B5EF4-FFF2-40B4-BE49-F238E27FC236}">
                <a16:creationId xmlns:a16="http://schemas.microsoft.com/office/drawing/2014/main" id="{864323E0-15E1-C3FC-A5B6-638F8FC0354B}"/>
              </a:ext>
            </a:extLst>
          </p:cNvPr>
          <p:cNvSpPr>
            <a:spLocks noGrp="1"/>
          </p:cNvSpPr>
          <p:nvPr>
            <p:ph type="dt" sz="half" idx="10"/>
          </p:nvPr>
        </p:nvSpPr>
        <p:spPr>
          <a:xfrm>
            <a:off x="457200" y="6400800"/>
            <a:ext cx="1926771"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00621FB9-59D1-B4E3-0A0E-D65324CD6678}"/>
              </a:ext>
            </a:extLst>
          </p:cNvPr>
          <p:cNvSpPr>
            <a:spLocks noGrp="1"/>
          </p:cNvSpPr>
          <p:nvPr>
            <p:ph type="ftr" sz="quarter" idx="11"/>
          </p:nvPr>
        </p:nvSpPr>
        <p:spPr>
          <a:xfrm>
            <a:off x="2383971" y="6400800"/>
            <a:ext cx="2530929" cy="365125"/>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2063F96D-CCED-A77E-50A0-63420B23A39A}"/>
              </a:ext>
            </a:extLst>
          </p:cNvPr>
          <p:cNvSpPr>
            <a:spLocks noGrp="1"/>
          </p:cNvSpPr>
          <p:nvPr>
            <p:ph type="sldNum" sz="quarter" idx="12"/>
          </p:nvPr>
        </p:nvSpPr>
        <p:spPr>
          <a:xfrm>
            <a:off x="4980215" y="6400800"/>
            <a:ext cx="529680"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17</a:t>
            </a:fld>
            <a:endParaRPr lang="en-US"/>
          </a:p>
        </p:txBody>
      </p:sp>
      <p:pic>
        <p:nvPicPr>
          <p:cNvPr id="7" name="Content Placeholder 6" descr="Woman showing Earth and network hologram by using the user interface technology.">
            <a:extLst>
              <a:ext uri="{FF2B5EF4-FFF2-40B4-BE49-F238E27FC236}">
                <a16:creationId xmlns:a16="http://schemas.microsoft.com/office/drawing/2014/main" id="{43A8939A-642B-409E-854F-AD9D6A4588C7}"/>
              </a:ext>
            </a:extLst>
          </p:cNvPr>
          <p:cNvPicPr>
            <a:picLocks noGrp="1" noChangeAspect="1"/>
          </p:cNvPicPr>
          <p:nvPr>
            <p:ph type="pic" sz="quarter" idx="13"/>
          </p:nvPr>
        </p:nvPicPr>
        <p:blipFill>
          <a:blip r:embed="rId3"/>
          <a:srcRect l="32976" r="13497"/>
          <a:stretch>
            <a:fillRect/>
          </a:stretch>
        </p:blipFill>
        <p:spPr>
          <a:xfrm>
            <a:off x="5666014" y="10"/>
            <a:ext cx="6525985" cy="6857990"/>
          </a:xfrm>
          <a:prstGeom prst="rect">
            <a:avLst/>
          </a:prstGeom>
          <a:noFill/>
        </p:spPr>
      </p:pic>
    </p:spTree>
    <p:extLst>
      <p:ext uri="{BB962C8B-B14F-4D97-AF65-F5344CB8AC3E}">
        <p14:creationId xmlns:p14="http://schemas.microsoft.com/office/powerpoint/2010/main" val="1523914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28E8-78DB-555E-18D1-B7366A22106D}"/>
              </a:ext>
            </a:extLst>
          </p:cNvPr>
          <p:cNvSpPr>
            <a:spLocks noGrp="1"/>
          </p:cNvSpPr>
          <p:nvPr>
            <p:ph type="ctrTitle"/>
          </p:nvPr>
        </p:nvSpPr>
        <p:spPr>
          <a:xfrm>
            <a:off x="457198" y="3507830"/>
            <a:ext cx="7589521" cy="2944368"/>
          </a:xfrm>
        </p:spPr>
        <p:txBody>
          <a:bodyPr anchor="b">
            <a:normAutofit/>
          </a:bodyPr>
          <a:lstStyle/>
          <a:p>
            <a:r>
              <a:rPr lang="en-US"/>
              <a:t>Overview</a:t>
            </a:r>
          </a:p>
        </p:txBody>
      </p:sp>
      <p:sp>
        <p:nvSpPr>
          <p:cNvPr id="4" name="Date Placeholder 3">
            <a:extLst>
              <a:ext uri="{FF2B5EF4-FFF2-40B4-BE49-F238E27FC236}">
                <a16:creationId xmlns:a16="http://schemas.microsoft.com/office/drawing/2014/main" id="{B1FF7078-8CB8-3FFA-CC3C-8F6A150EA673}"/>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433F33DD-518C-FBC1-5E84-059E2706A3CE}"/>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9FE61DEA-C91C-FE2B-82D8-1BCDD0DD19BE}"/>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Tree>
    <p:extLst>
      <p:ext uri="{BB962C8B-B14F-4D97-AF65-F5344CB8AC3E}">
        <p14:creationId xmlns:p14="http://schemas.microsoft.com/office/powerpoint/2010/main" val="2257139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41619-6F6D-0D38-FBDA-55D47098D122}"/>
              </a:ext>
            </a:extLst>
          </p:cNvPr>
          <p:cNvSpPr>
            <a:spLocks noGrp="1"/>
          </p:cNvSpPr>
          <p:nvPr>
            <p:ph type="title"/>
          </p:nvPr>
        </p:nvSpPr>
        <p:spPr>
          <a:xfrm>
            <a:off x="457199" y="457200"/>
            <a:ext cx="4482573" cy="1453896"/>
          </a:xfrm>
        </p:spPr>
        <p:txBody>
          <a:bodyPr vert="horz" lIns="91440" tIns="45720" rIns="91440" bIns="45720" rtlCol="0" anchor="t">
            <a:normAutofit/>
          </a:bodyPr>
          <a:lstStyle/>
          <a:p>
            <a:r>
              <a:rPr lang="en-US" b="0" kern="1200">
                <a:latin typeface="+mj-lt"/>
                <a:ea typeface="+mj-ea"/>
                <a:cs typeface="+mj-cs"/>
              </a:rPr>
              <a:t>Project Introduction</a:t>
            </a:r>
          </a:p>
        </p:txBody>
      </p:sp>
      <p:pic>
        <p:nvPicPr>
          <p:cNvPr id="7" name="Content Placeholder 6" descr="A computer futuristic digital program hud interface with a personal control system over a network, in which the computer uses the interface to interact with the user.">
            <a:extLst>
              <a:ext uri="{FF2B5EF4-FFF2-40B4-BE49-F238E27FC236}">
                <a16:creationId xmlns:a16="http://schemas.microsoft.com/office/drawing/2014/main" id="{D7967967-77F8-4FD8-8340-7BB1A9593F86}"/>
              </a:ext>
            </a:extLst>
          </p:cNvPr>
          <p:cNvPicPr>
            <a:picLocks noGrp="1" noChangeAspect="1"/>
          </p:cNvPicPr>
          <p:nvPr>
            <p:ph type="pic" sz="quarter" idx="13"/>
          </p:nvPr>
        </p:nvPicPr>
        <p:blipFill>
          <a:blip r:embed="rId3"/>
          <a:srcRect l="18865" r="25119" b="2"/>
          <a:stretch>
            <a:fillRect/>
          </a:stretch>
        </p:blipFill>
        <p:spPr>
          <a:xfrm>
            <a:off x="559502" y="2175642"/>
            <a:ext cx="4380271" cy="4124756"/>
          </a:xfrm>
          <a:prstGeom prst="rect">
            <a:avLst/>
          </a:prstGeom>
          <a:noFill/>
        </p:spPr>
      </p:pic>
      <p:sp>
        <p:nvSpPr>
          <p:cNvPr id="4" name="Date Placeholder 3">
            <a:extLst>
              <a:ext uri="{FF2B5EF4-FFF2-40B4-BE49-F238E27FC236}">
                <a16:creationId xmlns:a16="http://schemas.microsoft.com/office/drawing/2014/main" id="{8D8F624D-E9BC-00AD-9061-F1AEBD464AAC}"/>
              </a:ext>
            </a:extLst>
          </p:cNvPr>
          <p:cNvSpPr>
            <a:spLocks noGrp="1"/>
          </p:cNvSpPr>
          <p:nvPr>
            <p:ph type="dt" sz="half" idx="10"/>
          </p:nvPr>
        </p:nvSpPr>
        <p:spPr>
          <a:xfrm>
            <a:off x="457199" y="6397586"/>
            <a:ext cx="4043855"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8" name="TextBox 7">
            <a:extLst>
              <a:ext uri="{FF2B5EF4-FFF2-40B4-BE49-F238E27FC236}">
                <a16:creationId xmlns:a16="http://schemas.microsoft.com/office/drawing/2014/main" id="{DB8ED86D-A926-4227-80F8-86475A35BB4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457201"/>
            <a:ext cx="5585925" cy="587533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AI-Powered Dashboard</a:t>
            </a:r>
          </a:p>
          <a:p>
            <a:pPr marL="0" lvl="1" indent="0">
              <a:spcBef>
                <a:spcPts val="1000"/>
              </a:spcBef>
              <a:spcAft>
                <a:spcPts val="600"/>
              </a:spcAft>
              <a:buFont typeface="Arial" panose="020B0604020202020204" pitchFamily="34" charset="0"/>
              <a:buNone/>
            </a:pPr>
            <a:r>
              <a:rPr lang="en-US" sz="1400"/>
              <a:t>The assistant is an AI-driven dashboard that simplifies and accelerates sales data analysis.</a:t>
            </a:r>
          </a:p>
          <a:p>
            <a:pPr marL="0" indent="0">
              <a:spcBef>
                <a:spcPts val="2500"/>
              </a:spcBef>
              <a:spcAft>
                <a:spcPts val="600"/>
              </a:spcAft>
              <a:buFont typeface="Arial" panose="020B0604020202020204" pitchFamily="34" charset="0"/>
              <a:buNone/>
            </a:pPr>
            <a:r>
              <a:rPr lang="en-US" sz="1400" b="1"/>
              <a:t>Technology Stack</a:t>
            </a:r>
          </a:p>
          <a:p>
            <a:pPr marL="0" lvl="1" indent="0">
              <a:spcBef>
                <a:spcPts val="1000"/>
              </a:spcBef>
              <a:spcAft>
                <a:spcPts val="600"/>
              </a:spcAft>
              <a:buFont typeface="Arial" panose="020B0604020202020204" pitchFamily="34" charset="0"/>
              <a:buNone/>
            </a:pPr>
            <a:r>
              <a:rPr lang="en-US" sz="1400"/>
              <a:t>Built on Python and Streamlit integrating ChatGPT and local language models for enhanced insights.</a:t>
            </a:r>
          </a:p>
          <a:p>
            <a:pPr marL="0" indent="0">
              <a:spcBef>
                <a:spcPts val="2500"/>
              </a:spcBef>
              <a:spcAft>
                <a:spcPts val="600"/>
              </a:spcAft>
              <a:buFont typeface="Arial" panose="020B0604020202020204" pitchFamily="34" charset="0"/>
              <a:buNone/>
            </a:pPr>
            <a:r>
              <a:rPr lang="en-US" sz="1400" b="1"/>
              <a:t>User Interaction</a:t>
            </a:r>
          </a:p>
          <a:p>
            <a:pPr marL="0" lvl="1" indent="0">
              <a:spcBef>
                <a:spcPts val="1000"/>
              </a:spcBef>
              <a:spcAft>
                <a:spcPts val="600"/>
              </a:spcAft>
              <a:buFont typeface="Arial" panose="020B0604020202020204" pitchFamily="34" charset="0"/>
              <a:buNone/>
            </a:pPr>
            <a:r>
              <a:rPr lang="en-US" sz="1400"/>
              <a:t>Users upload CSV files, apply filters, and ask questions using natural language for analysis.</a:t>
            </a:r>
          </a:p>
          <a:p>
            <a:pPr marL="0" indent="0">
              <a:spcBef>
                <a:spcPts val="2500"/>
              </a:spcBef>
              <a:spcAft>
                <a:spcPts val="600"/>
              </a:spcAft>
              <a:buFont typeface="Arial" panose="020B0604020202020204" pitchFamily="34" charset="0"/>
              <a:buNone/>
            </a:pPr>
            <a:r>
              <a:rPr lang="en-US" sz="1400" b="1"/>
              <a:t>Benefits</a:t>
            </a:r>
          </a:p>
          <a:p>
            <a:pPr marL="0" lvl="1" indent="0">
              <a:spcBef>
                <a:spcPts val="1000"/>
              </a:spcBef>
              <a:spcAft>
                <a:spcPts val="600"/>
              </a:spcAft>
              <a:buFont typeface="Arial" panose="020B0604020202020204" pitchFamily="34" charset="0"/>
              <a:buNone/>
            </a:pPr>
            <a:r>
              <a:rPr lang="en-US" sz="1400"/>
              <a:t>This tool reduces manual effort, improves decision-making, and democratizes data access across teams.</a:t>
            </a:r>
          </a:p>
        </p:txBody>
      </p:sp>
      <p:sp>
        <p:nvSpPr>
          <p:cNvPr id="5" name="Footer Placeholder 4">
            <a:extLst>
              <a:ext uri="{FF2B5EF4-FFF2-40B4-BE49-F238E27FC236}">
                <a16:creationId xmlns:a16="http://schemas.microsoft.com/office/drawing/2014/main" id="{5AF9C100-8154-188C-64C2-B211A0E56270}"/>
              </a:ext>
            </a:extLst>
          </p:cNvPr>
          <p:cNvSpPr>
            <a:spLocks noGrp="1"/>
          </p:cNvSpPr>
          <p:nvPr>
            <p:ph type="ftr" sz="quarter" idx="11"/>
          </p:nvPr>
        </p:nvSpPr>
        <p:spPr>
          <a:xfrm>
            <a:off x="8324193" y="6397586"/>
            <a:ext cx="3238130" cy="365125"/>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8E844F3D-7251-7F6A-67D1-864C6AEAFAA1}"/>
              </a:ext>
            </a:extLst>
          </p:cNvPr>
          <p:cNvSpPr>
            <a:spLocks noGrp="1"/>
          </p:cNvSpPr>
          <p:nvPr>
            <p:ph type="sldNum" sz="quarter" idx="12"/>
          </p:nvPr>
        </p:nvSpPr>
        <p:spPr>
          <a:xfrm>
            <a:off x="11562323" y="6397586"/>
            <a:ext cx="530578"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3</a:t>
            </a:fld>
            <a:endParaRPr lang="en-US"/>
          </a:p>
        </p:txBody>
      </p:sp>
    </p:spTree>
    <p:extLst>
      <p:ext uri="{BB962C8B-B14F-4D97-AF65-F5344CB8AC3E}">
        <p14:creationId xmlns:p14="http://schemas.microsoft.com/office/powerpoint/2010/main" val="3981354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E83B2-E9AB-467D-BB19-42C7CFCC3AE5}"/>
              </a:ext>
            </a:extLst>
          </p:cNvPr>
          <p:cNvSpPr>
            <a:spLocks noGrp="1"/>
          </p:cNvSpPr>
          <p:nvPr>
            <p:ph type="ctrTitle"/>
          </p:nvPr>
        </p:nvSpPr>
        <p:spPr>
          <a:xfrm>
            <a:off x="457198" y="3507830"/>
            <a:ext cx="7589521" cy="2944368"/>
          </a:xfrm>
        </p:spPr>
        <p:txBody>
          <a:bodyPr anchor="b">
            <a:normAutofit/>
          </a:bodyPr>
          <a:lstStyle/>
          <a:p>
            <a:r>
              <a:rPr lang="en-US"/>
              <a:t>Problem Statement</a:t>
            </a:r>
          </a:p>
        </p:txBody>
      </p:sp>
      <p:sp>
        <p:nvSpPr>
          <p:cNvPr id="4" name="Date Placeholder 3">
            <a:extLst>
              <a:ext uri="{FF2B5EF4-FFF2-40B4-BE49-F238E27FC236}">
                <a16:creationId xmlns:a16="http://schemas.microsoft.com/office/drawing/2014/main" id="{5686A8EA-3AAB-1D4F-12D5-4F9D93FE1E73}"/>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8616C678-1D46-99FA-D526-A6FEED93DA17}"/>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5F41AD29-FE18-6E9C-721E-9E00AF1B8CF8}"/>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Tree>
    <p:extLst>
      <p:ext uri="{BB962C8B-B14F-4D97-AF65-F5344CB8AC3E}">
        <p14:creationId xmlns:p14="http://schemas.microsoft.com/office/powerpoint/2010/main" val="380467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C22A-BE71-24F7-0E4D-7BFAADBFBA5C}"/>
              </a:ext>
            </a:extLst>
          </p:cNvPr>
          <p:cNvSpPr>
            <a:spLocks noGrp="1"/>
          </p:cNvSpPr>
          <p:nvPr>
            <p:ph type="title"/>
          </p:nvPr>
        </p:nvSpPr>
        <p:spPr>
          <a:xfrm>
            <a:off x="457200" y="433551"/>
            <a:ext cx="3836126" cy="1434662"/>
          </a:xfrm>
        </p:spPr>
        <p:txBody>
          <a:bodyPr vert="horz" lIns="91440" tIns="45720" rIns="91440" bIns="45720" rtlCol="0" anchor="b">
            <a:normAutofit/>
          </a:bodyPr>
          <a:lstStyle/>
          <a:p>
            <a:r>
              <a:rPr lang="en-US" b="0" kern="1200">
                <a:latin typeface="+mj-lt"/>
                <a:ea typeface="+mj-ea"/>
                <a:cs typeface="+mj-cs"/>
              </a:rPr>
              <a:t>Challenges in Sales Data Analysis</a:t>
            </a:r>
          </a:p>
        </p:txBody>
      </p:sp>
      <p:sp>
        <p:nvSpPr>
          <p:cNvPr id="8" name="TextBox 7">
            <a:extLst>
              <a:ext uri="{FF2B5EF4-FFF2-40B4-BE49-F238E27FC236}">
                <a16:creationId xmlns:a16="http://schemas.microsoft.com/office/drawing/2014/main" id="{E1152F79-5DB6-4512-A480-D85D692A2F9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57200" y="2413678"/>
            <a:ext cx="3836126" cy="3892529"/>
          </a:xfrm>
          <a:prstGeom prst="rect">
            <a:avLst/>
          </a:prstGeom>
        </p:spPr>
        <p:txBody>
          <a:bodyPr>
            <a:normAutofit/>
          </a:bodyPr>
          <a:lstStyle/>
          <a:p>
            <a:pPr marL="0" indent="0">
              <a:lnSpc>
                <a:spcPct val="90000"/>
              </a:lnSpc>
              <a:spcBef>
                <a:spcPts val="2500"/>
              </a:spcBef>
              <a:spcAft>
                <a:spcPts val="600"/>
              </a:spcAft>
              <a:buNone/>
            </a:pPr>
            <a:r>
              <a:rPr lang="en-US" sz="1400" b="1"/>
              <a:t>Manual Data Cleaning</a:t>
            </a:r>
          </a:p>
          <a:p>
            <a:pPr marL="0" lvl="1" indent="0">
              <a:lnSpc>
                <a:spcPct val="90000"/>
              </a:lnSpc>
              <a:spcBef>
                <a:spcPts val="1000"/>
              </a:spcBef>
              <a:spcAft>
                <a:spcPts val="600"/>
              </a:spcAft>
              <a:buNone/>
            </a:pPr>
            <a:r>
              <a:rPr lang="en-US" sz="1400"/>
              <a:t>Sales analysts spend excessive time cleaning data manually, which is repetitive and prone to errors.</a:t>
            </a:r>
          </a:p>
          <a:p>
            <a:pPr marL="0" indent="0">
              <a:lnSpc>
                <a:spcPct val="90000"/>
              </a:lnSpc>
              <a:spcBef>
                <a:spcPts val="2500"/>
              </a:spcBef>
              <a:spcAft>
                <a:spcPts val="600"/>
              </a:spcAft>
              <a:buNone/>
            </a:pPr>
            <a:r>
              <a:rPr lang="en-US" sz="1400" b="1"/>
              <a:t>Lack of Real-Time Interactivity</a:t>
            </a:r>
          </a:p>
          <a:p>
            <a:pPr marL="0" lvl="1" indent="0">
              <a:lnSpc>
                <a:spcPct val="90000"/>
              </a:lnSpc>
              <a:spcBef>
                <a:spcPts val="1000"/>
              </a:spcBef>
              <a:spcAft>
                <a:spcPts val="600"/>
              </a:spcAft>
              <a:buNone/>
            </a:pPr>
            <a:r>
              <a:rPr lang="en-US" sz="1400"/>
              <a:t>Current processes lack real-time interactive tools, causing delays and missed opportunities in decision-making.</a:t>
            </a:r>
          </a:p>
          <a:p>
            <a:pPr marL="0" indent="0">
              <a:lnSpc>
                <a:spcPct val="90000"/>
              </a:lnSpc>
              <a:spcBef>
                <a:spcPts val="2500"/>
              </a:spcBef>
              <a:spcAft>
                <a:spcPts val="600"/>
              </a:spcAft>
              <a:buNone/>
            </a:pPr>
            <a:r>
              <a:rPr lang="en-US" sz="1400" b="1"/>
              <a:t>Need for Automation and Insights</a:t>
            </a:r>
          </a:p>
          <a:p>
            <a:pPr marL="0" lvl="1" indent="0">
              <a:lnSpc>
                <a:spcPct val="90000"/>
              </a:lnSpc>
              <a:spcBef>
                <a:spcPts val="1000"/>
              </a:spcBef>
              <a:spcAft>
                <a:spcPts val="600"/>
              </a:spcAft>
              <a:buNone/>
            </a:pPr>
            <a:r>
              <a:rPr lang="en-US" sz="1400"/>
              <a:t>There is a need to automate repetitive tasks and provide instant insights for intuitive data exploration.</a:t>
            </a:r>
          </a:p>
        </p:txBody>
      </p:sp>
      <p:sp>
        <p:nvSpPr>
          <p:cNvPr id="4" name="Date Placeholder 3">
            <a:extLst>
              <a:ext uri="{FF2B5EF4-FFF2-40B4-BE49-F238E27FC236}">
                <a16:creationId xmlns:a16="http://schemas.microsoft.com/office/drawing/2014/main" id="{C3D692C5-69E6-DE55-97AF-75038DFE6294}"/>
              </a:ext>
            </a:extLst>
          </p:cNvPr>
          <p:cNvSpPr>
            <a:spLocks noGrp="1"/>
          </p:cNvSpPr>
          <p:nvPr>
            <p:ph type="dt" sz="half" idx="10"/>
          </p:nvPr>
        </p:nvSpPr>
        <p:spPr>
          <a:xfrm>
            <a:off x="457200" y="6398016"/>
            <a:ext cx="1505607"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0AE86151-3711-A570-39A9-2D54554FC7CD}"/>
              </a:ext>
            </a:extLst>
          </p:cNvPr>
          <p:cNvSpPr>
            <a:spLocks noGrp="1"/>
          </p:cNvSpPr>
          <p:nvPr>
            <p:ph type="ftr" sz="quarter" idx="11"/>
          </p:nvPr>
        </p:nvSpPr>
        <p:spPr>
          <a:xfrm>
            <a:off x="1962807" y="6398016"/>
            <a:ext cx="2204852" cy="365125"/>
          </a:xfrm>
        </p:spPr>
        <p:txBody>
          <a:bodyPr vert="horz" lIns="91440" tIns="45720" rIns="91440" bIns="45720" rtlCol="0" anchor="ctr">
            <a:normAutofit/>
          </a:bodyPr>
          <a:lstStyle/>
          <a:p>
            <a:pPr>
              <a:spcAft>
                <a:spcPts val="600"/>
              </a:spcAft>
            </a:pPr>
            <a:r>
              <a:rPr lang="en-US" kern="1200">
                <a:effectLst/>
                <a:latin typeface="+mn-lt"/>
                <a:ea typeface="+mn-ea"/>
                <a:cs typeface="+mn-cs"/>
              </a:rPr>
              <a:t>Sample Footer Text</a:t>
            </a:r>
          </a:p>
        </p:txBody>
      </p:sp>
      <p:sp>
        <p:nvSpPr>
          <p:cNvPr id="6" name="Slide Number Placeholder 5">
            <a:extLst>
              <a:ext uri="{FF2B5EF4-FFF2-40B4-BE49-F238E27FC236}">
                <a16:creationId xmlns:a16="http://schemas.microsoft.com/office/drawing/2014/main" id="{6C809544-694C-A8E1-42DF-18482BDECCED}"/>
              </a:ext>
            </a:extLst>
          </p:cNvPr>
          <p:cNvSpPr>
            <a:spLocks noGrp="1"/>
          </p:cNvSpPr>
          <p:nvPr>
            <p:ph type="sldNum" sz="quarter" idx="12"/>
          </p:nvPr>
        </p:nvSpPr>
        <p:spPr>
          <a:xfrm>
            <a:off x="4160345" y="6398016"/>
            <a:ext cx="512380"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pic>
        <p:nvPicPr>
          <p:cNvPr id="7" name="Content Placeholder 6" descr="Hard working Mature Adult man working in the office, looking at a graph.">
            <a:extLst>
              <a:ext uri="{FF2B5EF4-FFF2-40B4-BE49-F238E27FC236}">
                <a16:creationId xmlns:a16="http://schemas.microsoft.com/office/drawing/2014/main" id="{62A3DC5D-BB04-446F-AD26-8B04847E673C}"/>
              </a:ext>
            </a:extLst>
          </p:cNvPr>
          <p:cNvPicPr>
            <a:picLocks noGrp="1" noChangeAspect="1"/>
          </p:cNvPicPr>
          <p:nvPr>
            <p:ph type="pic" sz="quarter" idx="13"/>
          </p:nvPr>
        </p:nvPicPr>
        <p:blipFill>
          <a:blip r:embed="rId3"/>
          <a:srcRect l="6776" r="20903" b="-1"/>
          <a:stretch>
            <a:fillRect/>
          </a:stretch>
        </p:blipFill>
        <p:spPr>
          <a:xfrm>
            <a:off x="4761780" y="10"/>
            <a:ext cx="7430219" cy="6857990"/>
          </a:xfrm>
          <a:prstGeom prst="rect">
            <a:avLst/>
          </a:prstGeom>
          <a:noFill/>
        </p:spPr>
      </p:pic>
    </p:spTree>
    <p:extLst>
      <p:ext uri="{BB962C8B-B14F-4D97-AF65-F5344CB8AC3E}">
        <p14:creationId xmlns:p14="http://schemas.microsoft.com/office/powerpoint/2010/main" val="3390924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3FC8-265E-9127-AE6F-A5E3E5251DEB}"/>
              </a:ext>
            </a:extLst>
          </p:cNvPr>
          <p:cNvSpPr>
            <a:spLocks noGrp="1"/>
          </p:cNvSpPr>
          <p:nvPr>
            <p:ph type="ctrTitle"/>
          </p:nvPr>
        </p:nvSpPr>
        <p:spPr>
          <a:xfrm>
            <a:off x="457198" y="3507830"/>
            <a:ext cx="7589521" cy="2944368"/>
          </a:xfrm>
        </p:spPr>
        <p:txBody>
          <a:bodyPr anchor="b">
            <a:normAutofit/>
          </a:bodyPr>
          <a:lstStyle/>
          <a:p>
            <a:r>
              <a:rPr lang="en-US"/>
              <a:t>Solution Description</a:t>
            </a:r>
          </a:p>
        </p:txBody>
      </p:sp>
      <p:sp>
        <p:nvSpPr>
          <p:cNvPr id="4" name="Date Placeholder 3">
            <a:extLst>
              <a:ext uri="{FF2B5EF4-FFF2-40B4-BE49-F238E27FC236}">
                <a16:creationId xmlns:a16="http://schemas.microsoft.com/office/drawing/2014/main" id="{86E6D377-49A9-08DB-0117-282D94739BBC}"/>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4B53769A-A928-7D6A-D9F4-A12118C4A1D6}"/>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A51389B8-42CE-6F01-858B-B0BD73749BDA}"/>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6</a:t>
            </a:fld>
            <a:endParaRPr lang="en-US"/>
          </a:p>
        </p:txBody>
      </p:sp>
    </p:spTree>
    <p:extLst>
      <p:ext uri="{BB962C8B-B14F-4D97-AF65-F5344CB8AC3E}">
        <p14:creationId xmlns:p14="http://schemas.microsoft.com/office/powerpoint/2010/main" val="2044115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A703-7B2B-4090-78FC-210C52DEFFF2}"/>
              </a:ext>
            </a:extLst>
          </p:cNvPr>
          <p:cNvSpPr>
            <a:spLocks noGrp="1"/>
          </p:cNvSpPr>
          <p:nvPr>
            <p:ph type="title"/>
          </p:nvPr>
        </p:nvSpPr>
        <p:spPr>
          <a:xfrm>
            <a:off x="457200" y="457200"/>
            <a:ext cx="4380272" cy="1453896"/>
          </a:xfrm>
        </p:spPr>
        <p:txBody>
          <a:bodyPr vert="horz" lIns="91440" tIns="45720" rIns="91440" bIns="45720" rtlCol="0" anchor="t">
            <a:normAutofit/>
          </a:bodyPr>
          <a:lstStyle/>
          <a:p>
            <a:r>
              <a:rPr lang="en-US" b="0" kern="1200">
                <a:latin typeface="+mj-lt"/>
                <a:ea typeface="+mj-ea"/>
                <a:cs typeface="+mj-cs"/>
              </a:rPr>
              <a:t>Gen AI Sales Insight Assistant Features</a:t>
            </a:r>
          </a:p>
        </p:txBody>
      </p:sp>
      <p:pic>
        <p:nvPicPr>
          <p:cNvPr id="7" name="Content Placeholder 6" descr="Scientists examines DNA models in modern Neurological Research Laboratory. Touch screens. Wearing clean suit and protective mask">
            <a:extLst>
              <a:ext uri="{FF2B5EF4-FFF2-40B4-BE49-F238E27FC236}">
                <a16:creationId xmlns:a16="http://schemas.microsoft.com/office/drawing/2014/main" id="{F7F42723-F15B-4495-BB6F-164DD28B9823}"/>
              </a:ext>
            </a:extLst>
          </p:cNvPr>
          <p:cNvPicPr>
            <a:picLocks noGrp="1" noChangeAspect="1"/>
          </p:cNvPicPr>
          <p:nvPr>
            <p:ph type="pic" sz="quarter" idx="13"/>
          </p:nvPr>
        </p:nvPicPr>
        <p:blipFill>
          <a:blip r:embed="rId3"/>
          <a:srcRect l="30666" r="2249" b="-2"/>
          <a:stretch>
            <a:fillRect/>
          </a:stretch>
        </p:blipFill>
        <p:spPr>
          <a:xfrm>
            <a:off x="20" y="2175642"/>
            <a:ext cx="5584186" cy="4682358"/>
          </a:xfrm>
          <a:prstGeom prst="rect">
            <a:avLst/>
          </a:prstGeom>
          <a:noFill/>
        </p:spPr>
      </p:pic>
      <p:sp>
        <p:nvSpPr>
          <p:cNvPr id="8" name="TextBox 7">
            <a:extLst>
              <a:ext uri="{FF2B5EF4-FFF2-40B4-BE49-F238E27FC236}">
                <a16:creationId xmlns:a16="http://schemas.microsoft.com/office/drawing/2014/main" id="{E7372ECF-0733-44DC-8C2A-141CD702BFD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457201"/>
            <a:ext cx="5585925" cy="587533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Natural Language Insights</a:t>
            </a:r>
          </a:p>
          <a:p>
            <a:pPr marL="0" lvl="1" indent="0">
              <a:spcBef>
                <a:spcPts val="1000"/>
              </a:spcBef>
              <a:spcAft>
                <a:spcPts val="600"/>
              </a:spcAft>
              <a:buFont typeface="Arial" panose="020B0604020202020204" pitchFamily="34" charset="0"/>
              <a:buNone/>
            </a:pPr>
            <a:r>
              <a:rPr lang="en-US" sz="1400"/>
              <a:t>Integration with ChatGPT enables users to obtain insights using natural language queries quickly and easily.</a:t>
            </a:r>
          </a:p>
          <a:p>
            <a:pPr marL="0" indent="0">
              <a:spcBef>
                <a:spcPts val="2500"/>
              </a:spcBef>
              <a:spcAft>
                <a:spcPts val="600"/>
              </a:spcAft>
              <a:buFont typeface="Arial" panose="020B0604020202020204" pitchFamily="34" charset="0"/>
              <a:buNone/>
            </a:pPr>
            <a:r>
              <a:rPr lang="en-US" sz="1400" b="1"/>
              <a:t>Local Language Model Support</a:t>
            </a:r>
          </a:p>
          <a:p>
            <a:pPr marL="0" lvl="1" indent="0">
              <a:spcBef>
                <a:spcPts val="1000"/>
              </a:spcBef>
              <a:spcAft>
                <a:spcPts val="600"/>
              </a:spcAft>
              <a:buFont typeface="Arial" panose="020B0604020202020204" pitchFamily="34" charset="0"/>
              <a:buNone/>
            </a:pPr>
            <a:r>
              <a:rPr lang="en-US" sz="1400"/>
              <a:t>Supports local language models for private data inference, ensuring data security and privacy.</a:t>
            </a:r>
          </a:p>
          <a:p>
            <a:pPr marL="0" indent="0">
              <a:spcBef>
                <a:spcPts val="2500"/>
              </a:spcBef>
              <a:spcAft>
                <a:spcPts val="600"/>
              </a:spcAft>
              <a:buFont typeface="Arial" panose="020B0604020202020204" pitchFamily="34" charset="0"/>
              <a:buNone/>
            </a:pPr>
            <a:r>
              <a:rPr lang="en-US" sz="1400" b="1"/>
              <a:t>Interactive Filters</a:t>
            </a:r>
          </a:p>
          <a:p>
            <a:pPr marL="0" lvl="1" indent="0">
              <a:spcBef>
                <a:spcPts val="1000"/>
              </a:spcBef>
              <a:spcAft>
                <a:spcPts val="600"/>
              </a:spcAft>
              <a:buFont typeface="Arial" panose="020B0604020202020204" pitchFamily="34" charset="0"/>
              <a:buNone/>
            </a:pPr>
            <a:r>
              <a:rPr lang="en-US" sz="1400"/>
              <a:t>Users can filter sales data by region, category, and date range for customized analysis.</a:t>
            </a:r>
          </a:p>
          <a:p>
            <a:pPr marL="0" indent="0">
              <a:spcBef>
                <a:spcPts val="2500"/>
              </a:spcBef>
              <a:spcAft>
                <a:spcPts val="600"/>
              </a:spcAft>
              <a:buFont typeface="Arial" panose="020B0604020202020204" pitchFamily="34" charset="0"/>
              <a:buNone/>
            </a:pPr>
            <a:r>
              <a:rPr lang="en-US" sz="1400" b="1"/>
              <a:t>Dynamic Charts and Uploads</a:t>
            </a:r>
          </a:p>
          <a:p>
            <a:pPr marL="0" lvl="1" indent="0">
              <a:spcBef>
                <a:spcPts val="1000"/>
              </a:spcBef>
              <a:spcAft>
                <a:spcPts val="600"/>
              </a:spcAft>
              <a:buFont typeface="Arial" panose="020B0604020202020204" pitchFamily="34" charset="0"/>
              <a:buNone/>
            </a:pPr>
            <a:r>
              <a:rPr lang="en-US" sz="1400"/>
              <a:t>Dynamic charts display KPIs visually, complemented by CSV upload functionality for data import.</a:t>
            </a:r>
          </a:p>
        </p:txBody>
      </p:sp>
      <p:sp>
        <p:nvSpPr>
          <p:cNvPr id="4" name="Date Placeholder 3">
            <a:extLst>
              <a:ext uri="{FF2B5EF4-FFF2-40B4-BE49-F238E27FC236}">
                <a16:creationId xmlns:a16="http://schemas.microsoft.com/office/drawing/2014/main" id="{DD88483A-22C3-CBFE-A159-A81791E5737F}"/>
              </a:ext>
            </a:extLst>
          </p:cNvPr>
          <p:cNvSpPr>
            <a:spLocks noGrp="1"/>
          </p:cNvSpPr>
          <p:nvPr>
            <p:ph type="dt" sz="half" idx="10"/>
          </p:nvPr>
        </p:nvSpPr>
        <p:spPr>
          <a:xfrm>
            <a:off x="6096000" y="6397586"/>
            <a:ext cx="2228193"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031EC545-4A59-5A11-56F8-DF9A001389F4}"/>
              </a:ext>
            </a:extLst>
          </p:cNvPr>
          <p:cNvSpPr>
            <a:spLocks noGrp="1"/>
          </p:cNvSpPr>
          <p:nvPr>
            <p:ph type="ftr" sz="quarter" idx="11"/>
          </p:nvPr>
        </p:nvSpPr>
        <p:spPr>
          <a:xfrm>
            <a:off x="8324193" y="6397586"/>
            <a:ext cx="3238130" cy="365125"/>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B0A75936-5257-13B9-E79D-527F8FA92630}"/>
              </a:ext>
            </a:extLst>
          </p:cNvPr>
          <p:cNvSpPr>
            <a:spLocks noGrp="1"/>
          </p:cNvSpPr>
          <p:nvPr>
            <p:ph type="sldNum" sz="quarter" idx="12"/>
          </p:nvPr>
        </p:nvSpPr>
        <p:spPr>
          <a:xfrm>
            <a:off x="11562323" y="6397586"/>
            <a:ext cx="530578"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7</a:t>
            </a:fld>
            <a:endParaRPr lang="en-US"/>
          </a:p>
        </p:txBody>
      </p:sp>
    </p:spTree>
    <p:extLst>
      <p:ext uri="{BB962C8B-B14F-4D97-AF65-F5344CB8AC3E}">
        <p14:creationId xmlns:p14="http://schemas.microsoft.com/office/powerpoint/2010/main" val="537897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65CD-B007-52DD-5BB2-2BDCC0F616BC}"/>
              </a:ext>
            </a:extLst>
          </p:cNvPr>
          <p:cNvSpPr>
            <a:spLocks noGrp="1"/>
          </p:cNvSpPr>
          <p:nvPr>
            <p:ph type="ctrTitle"/>
          </p:nvPr>
        </p:nvSpPr>
        <p:spPr>
          <a:xfrm>
            <a:off x="457198" y="3507830"/>
            <a:ext cx="7589521" cy="2944368"/>
          </a:xfrm>
        </p:spPr>
        <p:txBody>
          <a:bodyPr anchor="b">
            <a:normAutofit/>
          </a:bodyPr>
          <a:lstStyle/>
          <a:p>
            <a:r>
              <a:rPr lang="en-US"/>
              <a:t>Technical Architecture</a:t>
            </a:r>
          </a:p>
        </p:txBody>
      </p:sp>
      <p:sp>
        <p:nvSpPr>
          <p:cNvPr id="4" name="Date Placeholder 3">
            <a:extLst>
              <a:ext uri="{FF2B5EF4-FFF2-40B4-BE49-F238E27FC236}">
                <a16:creationId xmlns:a16="http://schemas.microsoft.com/office/drawing/2014/main" id="{091FD635-A907-C9F4-E221-6DEF3ADF9B21}"/>
              </a:ext>
            </a:extLst>
          </p:cNvPr>
          <p:cNvSpPr>
            <a:spLocks noGrp="1"/>
          </p:cNvSpPr>
          <p:nvPr>
            <p:ph type="dt" sz="half" idx="10"/>
          </p:nvPr>
        </p:nvSpPr>
        <p:spPr>
          <a:xfrm>
            <a:off x="457199" y="6397586"/>
            <a:ext cx="4043855" cy="365125"/>
          </a:xfrm>
        </p:spPr>
        <p:txBody>
          <a:bodyPr anchor="ctr">
            <a:normAutofit/>
          </a:bodyPr>
          <a:lstStyle/>
          <a:p>
            <a:pPr>
              <a:spcAft>
                <a:spcPts val="600"/>
              </a:spcAft>
            </a:pPr>
            <a:fld id="{339F097E-7A3A-4F11-9373-FCEF70D478AE}" type="datetime1">
              <a:rPr lang="en-US" smtClean="0"/>
              <a:pPr>
                <a:spcAft>
                  <a:spcPts val="600"/>
                </a:spcAft>
              </a:pPr>
              <a:t>9/7/2025</a:t>
            </a:fld>
            <a:endParaRPr lang="en-US"/>
          </a:p>
        </p:txBody>
      </p:sp>
      <p:sp>
        <p:nvSpPr>
          <p:cNvPr id="5" name="Footer Placeholder 4">
            <a:extLst>
              <a:ext uri="{FF2B5EF4-FFF2-40B4-BE49-F238E27FC236}">
                <a16:creationId xmlns:a16="http://schemas.microsoft.com/office/drawing/2014/main" id="{FE07AFD3-799B-F3E9-39DC-198FA166FBEA}"/>
              </a:ext>
            </a:extLst>
          </p:cNvPr>
          <p:cNvSpPr>
            <a:spLocks noGrp="1"/>
          </p:cNvSpPr>
          <p:nvPr>
            <p:ph type="ftr" sz="quarter" idx="11"/>
          </p:nvPr>
        </p:nvSpPr>
        <p:spPr>
          <a:xfrm>
            <a:off x="8324193" y="6397586"/>
            <a:ext cx="3238130" cy="365125"/>
          </a:xfrm>
        </p:spPr>
        <p:txBody>
          <a:bodyPr anchor="ctr">
            <a:normAutofit/>
          </a:bodyPr>
          <a:lstStyle/>
          <a:p>
            <a:pPr>
              <a:spcAft>
                <a:spcPts val="600"/>
              </a:spcAft>
            </a:pPr>
            <a:r>
              <a:rPr lang="en-US" dirty="0"/>
              <a:t>Sample Footer Text</a:t>
            </a:r>
            <a:endParaRPr lang="en-US"/>
          </a:p>
        </p:txBody>
      </p:sp>
      <p:sp>
        <p:nvSpPr>
          <p:cNvPr id="6" name="Slide Number Placeholder 5">
            <a:extLst>
              <a:ext uri="{FF2B5EF4-FFF2-40B4-BE49-F238E27FC236}">
                <a16:creationId xmlns:a16="http://schemas.microsoft.com/office/drawing/2014/main" id="{95C0280B-CEC9-8A9A-A1BA-9B92D59024F5}"/>
              </a:ext>
            </a:extLst>
          </p:cNvPr>
          <p:cNvSpPr>
            <a:spLocks noGrp="1"/>
          </p:cNvSpPr>
          <p:nvPr>
            <p:ph type="sldNum" sz="quarter" idx="12"/>
          </p:nvPr>
        </p:nvSpPr>
        <p:spPr>
          <a:xfrm>
            <a:off x="11562323" y="6397586"/>
            <a:ext cx="530578" cy="365125"/>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Tree>
    <p:extLst>
      <p:ext uri="{BB962C8B-B14F-4D97-AF65-F5344CB8AC3E}">
        <p14:creationId xmlns:p14="http://schemas.microsoft.com/office/powerpoint/2010/main" val="299191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03FD-C7C6-D213-305B-122317DC198B}"/>
              </a:ext>
            </a:extLst>
          </p:cNvPr>
          <p:cNvSpPr>
            <a:spLocks noGrp="1"/>
          </p:cNvSpPr>
          <p:nvPr>
            <p:ph type="title"/>
          </p:nvPr>
        </p:nvSpPr>
        <p:spPr>
          <a:xfrm>
            <a:off x="457199" y="457200"/>
            <a:ext cx="4482573" cy="1453896"/>
          </a:xfrm>
        </p:spPr>
        <p:txBody>
          <a:bodyPr vert="horz" lIns="91440" tIns="45720" rIns="91440" bIns="45720" rtlCol="0" anchor="t">
            <a:normAutofit/>
          </a:bodyPr>
          <a:lstStyle/>
          <a:p>
            <a:r>
              <a:rPr lang="en-US" b="0" kern="1200">
                <a:latin typeface="+mj-lt"/>
                <a:ea typeface="+mj-ea"/>
                <a:cs typeface="+mj-cs"/>
              </a:rPr>
              <a:t>High-Level Workflow</a:t>
            </a:r>
          </a:p>
        </p:txBody>
      </p:sp>
      <p:pic>
        <p:nvPicPr>
          <p:cNvPr id="7" name="Content Placeholder 6"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A5FCB9CF-B616-4796-9ACC-FAD8761AC9EE}"/>
              </a:ext>
            </a:extLst>
          </p:cNvPr>
          <p:cNvPicPr>
            <a:picLocks noGrp="1" noChangeAspect="1"/>
          </p:cNvPicPr>
          <p:nvPr>
            <p:ph type="pic" sz="quarter" idx="13"/>
          </p:nvPr>
        </p:nvPicPr>
        <p:blipFill>
          <a:blip r:embed="rId3"/>
          <a:srcRect l="7669" r="21448" b="3"/>
          <a:stretch>
            <a:fillRect/>
          </a:stretch>
        </p:blipFill>
        <p:spPr>
          <a:xfrm>
            <a:off x="559502" y="2175642"/>
            <a:ext cx="4380271" cy="4124756"/>
          </a:xfrm>
          <a:prstGeom prst="rect">
            <a:avLst/>
          </a:prstGeom>
          <a:noFill/>
        </p:spPr>
      </p:pic>
      <p:sp>
        <p:nvSpPr>
          <p:cNvPr id="4" name="Date Placeholder 3">
            <a:extLst>
              <a:ext uri="{FF2B5EF4-FFF2-40B4-BE49-F238E27FC236}">
                <a16:creationId xmlns:a16="http://schemas.microsoft.com/office/drawing/2014/main" id="{3E5DF678-0DB4-2FD0-C5DE-7F3237DEEEAD}"/>
              </a:ext>
            </a:extLst>
          </p:cNvPr>
          <p:cNvSpPr>
            <a:spLocks noGrp="1"/>
          </p:cNvSpPr>
          <p:nvPr>
            <p:ph type="dt" sz="half" idx="10"/>
          </p:nvPr>
        </p:nvSpPr>
        <p:spPr>
          <a:xfrm>
            <a:off x="457199" y="6397586"/>
            <a:ext cx="4043855" cy="365125"/>
          </a:xfrm>
        </p:spPr>
        <p:txBody>
          <a:bodyPr vert="horz" lIns="91440" tIns="45720" rIns="91440" bIns="45720" rtlCol="0" anchor="ctr">
            <a:normAutofit/>
          </a:bodyPr>
          <a:lstStyle/>
          <a:p>
            <a:pPr>
              <a:spcAft>
                <a:spcPts val="600"/>
              </a:spcAft>
            </a:pPr>
            <a:fld id="{2A1E9370-9C4A-4A34-917A-E6D78BC68C7C}" type="datetime1">
              <a:rPr lang="en-US" smtClean="0"/>
              <a:pPr>
                <a:spcAft>
                  <a:spcPts val="600"/>
                </a:spcAft>
              </a:pPr>
              <a:t>9/7/2025</a:t>
            </a:fld>
            <a:endParaRPr lang="en-US"/>
          </a:p>
        </p:txBody>
      </p:sp>
      <p:sp>
        <p:nvSpPr>
          <p:cNvPr id="8" name="TextBox 7">
            <a:extLst>
              <a:ext uri="{FF2B5EF4-FFF2-40B4-BE49-F238E27FC236}">
                <a16:creationId xmlns:a16="http://schemas.microsoft.com/office/drawing/2014/main" id="{9D8A1DC9-52F5-4C0B-B6C9-253C6D6BF26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457201"/>
            <a:ext cx="5585925" cy="587533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Data Ingestion</a:t>
            </a:r>
          </a:p>
          <a:p>
            <a:pPr marL="0" lvl="1" indent="0">
              <a:spcBef>
                <a:spcPts val="1000"/>
              </a:spcBef>
              <a:spcAft>
                <a:spcPts val="600"/>
              </a:spcAft>
              <a:buFont typeface="Arial" panose="020B0604020202020204" pitchFamily="34" charset="0"/>
              <a:buNone/>
            </a:pPr>
            <a:r>
              <a:rPr lang="en-US" sz="1400"/>
              <a:t>Data is ingested via CSV uploads or database connections for further processing.</a:t>
            </a:r>
          </a:p>
          <a:p>
            <a:pPr marL="0" indent="0">
              <a:spcBef>
                <a:spcPts val="2500"/>
              </a:spcBef>
              <a:spcAft>
                <a:spcPts val="600"/>
              </a:spcAft>
              <a:buFont typeface="Arial" panose="020B0604020202020204" pitchFamily="34" charset="0"/>
              <a:buNone/>
            </a:pPr>
            <a:r>
              <a:rPr lang="en-US" sz="1400" b="1"/>
              <a:t>Data Preprocessing</a:t>
            </a:r>
          </a:p>
          <a:p>
            <a:pPr marL="0" lvl="1" indent="0">
              <a:spcBef>
                <a:spcPts val="1000"/>
              </a:spcBef>
              <a:spcAft>
                <a:spcPts val="600"/>
              </a:spcAft>
              <a:buFont typeface="Arial" panose="020B0604020202020204" pitchFamily="34" charset="0"/>
              <a:buNone/>
            </a:pPr>
            <a:r>
              <a:rPr lang="en-US" sz="1400"/>
              <a:t>Pandas is used for cleaning and transforming raw data for analysis readiness.</a:t>
            </a:r>
          </a:p>
          <a:p>
            <a:pPr marL="0" indent="0">
              <a:spcBef>
                <a:spcPts val="2500"/>
              </a:spcBef>
              <a:spcAft>
                <a:spcPts val="600"/>
              </a:spcAft>
              <a:buFont typeface="Arial" panose="020B0604020202020204" pitchFamily="34" charset="0"/>
              <a:buNone/>
            </a:pPr>
            <a:r>
              <a:rPr lang="en-US" sz="1400" b="1"/>
              <a:t>Analysis Engine</a:t>
            </a:r>
          </a:p>
          <a:p>
            <a:pPr marL="0" lvl="1" indent="0">
              <a:spcBef>
                <a:spcPts val="1000"/>
              </a:spcBef>
              <a:spcAft>
                <a:spcPts val="600"/>
              </a:spcAft>
              <a:buFont typeface="Arial" panose="020B0604020202020204" pitchFamily="34" charset="0"/>
              <a:buNone/>
            </a:pPr>
            <a:r>
              <a:rPr lang="en-US" sz="1400"/>
              <a:t>Analysis is performed using ChatGPT or local language models via APIs like OpenAI or FastAPI.</a:t>
            </a:r>
          </a:p>
          <a:p>
            <a:pPr marL="0" indent="0">
              <a:spcBef>
                <a:spcPts val="2500"/>
              </a:spcBef>
              <a:spcAft>
                <a:spcPts val="600"/>
              </a:spcAft>
              <a:buFont typeface="Arial" panose="020B0604020202020204" pitchFamily="34" charset="0"/>
              <a:buNone/>
            </a:pPr>
            <a:r>
              <a:rPr lang="en-US" sz="1400" b="1"/>
              <a:t>Visualization &amp; Feedback</a:t>
            </a:r>
          </a:p>
          <a:p>
            <a:pPr marL="0" lvl="1" indent="0">
              <a:spcBef>
                <a:spcPts val="1000"/>
              </a:spcBef>
              <a:spcAft>
                <a:spcPts val="600"/>
              </a:spcAft>
              <a:buFont typeface="Arial" panose="020B0604020202020204" pitchFamily="34" charset="0"/>
              <a:buNone/>
            </a:pPr>
            <a:r>
              <a:rPr lang="en-US" sz="1400"/>
              <a:t>Streamlit visualizes insights and users refine queries, creating a feedback loop for improved results.</a:t>
            </a:r>
          </a:p>
        </p:txBody>
      </p:sp>
      <p:sp>
        <p:nvSpPr>
          <p:cNvPr id="5" name="Footer Placeholder 4">
            <a:extLst>
              <a:ext uri="{FF2B5EF4-FFF2-40B4-BE49-F238E27FC236}">
                <a16:creationId xmlns:a16="http://schemas.microsoft.com/office/drawing/2014/main" id="{68D06537-3F3E-A177-EE37-77B9460F865D}"/>
              </a:ext>
            </a:extLst>
          </p:cNvPr>
          <p:cNvSpPr>
            <a:spLocks noGrp="1"/>
          </p:cNvSpPr>
          <p:nvPr>
            <p:ph type="ftr" sz="quarter" idx="11"/>
          </p:nvPr>
        </p:nvSpPr>
        <p:spPr>
          <a:xfrm>
            <a:off x="8324193" y="6397586"/>
            <a:ext cx="3238130" cy="365125"/>
          </a:xfrm>
        </p:spPr>
        <p:txBody>
          <a:bodyPr vert="horz" lIns="91440" tIns="45720" rIns="91440" bIns="45720" rtlCol="0" anchor="ctr">
            <a:normAutofit/>
          </a:bodyPr>
          <a:lstStyle/>
          <a:p>
            <a:pPr>
              <a:spcAft>
                <a:spcPts val="600"/>
              </a:spcAft>
            </a:pPr>
            <a:r>
              <a:rPr lang="en-US" kern="1200">
                <a:latin typeface="+mn-lt"/>
                <a:ea typeface="+mn-ea"/>
                <a:cs typeface="+mn-cs"/>
              </a:rPr>
              <a:t>Sample Footer Text</a:t>
            </a:r>
          </a:p>
        </p:txBody>
      </p:sp>
      <p:sp>
        <p:nvSpPr>
          <p:cNvPr id="6" name="Slide Number Placeholder 5">
            <a:extLst>
              <a:ext uri="{FF2B5EF4-FFF2-40B4-BE49-F238E27FC236}">
                <a16:creationId xmlns:a16="http://schemas.microsoft.com/office/drawing/2014/main" id="{3831DC17-2AB7-0389-A8E6-271F48AA3005}"/>
              </a:ext>
            </a:extLst>
          </p:cNvPr>
          <p:cNvSpPr>
            <a:spLocks noGrp="1"/>
          </p:cNvSpPr>
          <p:nvPr>
            <p:ph type="sldNum" sz="quarter" idx="12"/>
          </p:nvPr>
        </p:nvSpPr>
        <p:spPr>
          <a:xfrm>
            <a:off x="11562323" y="6397586"/>
            <a:ext cx="530578" cy="365125"/>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9</a:t>
            </a:fld>
            <a:endParaRPr lang="en-US"/>
          </a:p>
        </p:txBody>
      </p:sp>
    </p:spTree>
    <p:extLst>
      <p:ext uri="{BB962C8B-B14F-4D97-AF65-F5344CB8AC3E}">
        <p14:creationId xmlns:p14="http://schemas.microsoft.com/office/powerpoint/2010/main" val="409906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Bevel">
  <a:themeElements>
    <a:clrScheme name="Bevel">
      <a:dk1>
        <a:srgbClr val="090909"/>
      </a:dk1>
      <a:lt1>
        <a:sysClr val="window" lastClr="FFFFFF"/>
      </a:lt1>
      <a:dk2>
        <a:srgbClr val="1D1D1D"/>
      </a:dk2>
      <a:lt2>
        <a:srgbClr val="F1F2F3"/>
      </a:lt2>
      <a:accent1>
        <a:srgbClr val="2A38D5"/>
      </a:accent1>
      <a:accent2>
        <a:srgbClr val="F15928"/>
      </a:accent2>
      <a:accent3>
        <a:srgbClr val="00B4E6"/>
      </a:accent3>
      <a:accent4>
        <a:srgbClr val="0372FF"/>
      </a:accent4>
      <a:accent5>
        <a:srgbClr val="9196F3"/>
      </a:accent5>
      <a:accent6>
        <a:srgbClr val="90A0AD"/>
      </a:accent6>
      <a:hlink>
        <a:srgbClr val="F15928"/>
      </a:hlink>
      <a:folHlink>
        <a:srgbClr val="00B4E6"/>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_win32_DN_V2" id="{35DA499A-085A-4E3E-92EC-48B4922E938B}" vid="{14DDC8D4-282F-4E4E-AFE2-B9DA7AC991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Bevel</vt:lpstr>
      <vt:lpstr>Gen AI Sales Insight Assistant</vt:lpstr>
      <vt:lpstr>Overview</vt:lpstr>
      <vt:lpstr>Project Introduction</vt:lpstr>
      <vt:lpstr>Problem Statement</vt:lpstr>
      <vt:lpstr>Challenges in Sales Data Analysis</vt:lpstr>
      <vt:lpstr>Solution Description</vt:lpstr>
      <vt:lpstr>Gen AI Sales Insight Assistant Features</vt:lpstr>
      <vt:lpstr>Technical Architecture</vt:lpstr>
      <vt:lpstr>High-Level Workflow</vt:lpstr>
      <vt:lpstr>Technology Stack</vt:lpstr>
      <vt:lpstr>Python Libraries Used</vt:lpstr>
      <vt:lpstr>Demo Walkthrough</vt:lpstr>
      <vt:lpstr>Step-by-Step Interaction</vt:lpstr>
      <vt:lpstr>Use Case Scenario</vt:lpstr>
      <vt:lpstr>Sales Manager Strategy Planning</vt:lpstr>
      <vt:lpstr>Contributors</vt:lpstr>
      <vt:lpstr>Project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6</cp:revision>
  <dcterms:created xsi:type="dcterms:W3CDTF">2013-07-15T20:26:40Z</dcterms:created>
  <dcterms:modified xsi:type="dcterms:W3CDTF">2025-09-08T06:40:25Z</dcterms:modified>
</cp:coreProperties>
</file>